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  <p:sldMasterId id="2147484054" r:id="rId3"/>
  </p:sldMasterIdLst>
  <p:notesMasterIdLst>
    <p:notesMasterId r:id="rId32"/>
  </p:notesMasterIdLst>
  <p:handoutMasterIdLst>
    <p:handoutMasterId r:id="rId33"/>
  </p:handoutMasterIdLst>
  <p:sldIdLst>
    <p:sldId id="339" r:id="rId4"/>
    <p:sldId id="286" r:id="rId5"/>
    <p:sldId id="287" r:id="rId6"/>
    <p:sldId id="330" r:id="rId7"/>
    <p:sldId id="290" r:id="rId8"/>
    <p:sldId id="329" r:id="rId9"/>
    <p:sldId id="302" r:id="rId10"/>
    <p:sldId id="303" r:id="rId11"/>
    <p:sldId id="307" r:id="rId12"/>
    <p:sldId id="308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31" r:id="rId23"/>
    <p:sldId id="319" r:id="rId24"/>
    <p:sldId id="320" r:id="rId25"/>
    <p:sldId id="321" r:id="rId26"/>
    <p:sldId id="322" r:id="rId27"/>
    <p:sldId id="323" r:id="rId28"/>
    <p:sldId id="327" r:id="rId29"/>
    <p:sldId id="288" r:id="rId30"/>
    <p:sldId id="343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86" autoAdjust="0"/>
  </p:normalViewPr>
  <p:slideViewPr>
    <p:cSldViewPr>
      <p:cViewPr varScale="1">
        <p:scale>
          <a:sx n="65" d="100"/>
          <a:sy n="65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32.wmf"/><Relationship Id="rId4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1.wmf"/><Relationship Id="rId4" Type="http://schemas.openxmlformats.org/officeDocument/2006/relationships/image" Target="../media/image9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5731098C-15F7-4030-8550-420584657A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9F01C7FD-8D0E-4FA5-BD10-07A6AEFEFD9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6363324-7CD7-4C77-8EC9-5328E80D7C21}" type="datetime1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165892" name="Rectangle 4">
            <a:extLst>
              <a:ext uri="{FF2B5EF4-FFF2-40B4-BE49-F238E27FC236}">
                <a16:creationId xmlns:a16="http://schemas.microsoft.com/office/drawing/2014/main" id="{DEF4C04A-541D-47AC-B5F1-78FE65D862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5">
            <a:extLst>
              <a:ext uri="{FF2B5EF4-FFF2-40B4-BE49-F238E27FC236}">
                <a16:creationId xmlns:a16="http://schemas.microsoft.com/office/drawing/2014/main" id="{5E24872F-8483-41E2-8140-25A2B9B2CE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AB9BADDA-D336-4FD9-B729-20A5B031B0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8A003F3-B429-466D-AED4-A6D5F4E51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9CDAB81-B1AD-426E-AB97-4311540DB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C8573816-055A-4954-A28C-11CF896BA8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D98FF408-65C6-4BAA-B4F9-E598791FC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671BEBC2-F7EE-42F3-AF23-AC894BDF45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10BD2796-CDD7-46C5-9D7D-8132BF662F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CB666490-E227-4D4F-AF23-F584A4F95B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8E6C1E7C-185B-4C98-855E-D34AB79B08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33AE517F-DAEB-4095-8541-0D5038379C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DD189CEC-E432-4DD4-9067-0EAFB6C865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60627949-5B12-4445-A539-DA7A7AFB60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DF2A8D63-E8F5-4DD7-A28E-4B298EF0E3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DA9474C5-C353-453F-A308-C0562E7A3C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620F137D-9CF2-400B-BFF3-7B754B7D39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352AC44E-419B-43EA-AB1B-B9AC310E15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0937216D-1669-4D04-BEB9-531CE41F91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F7C62F1A-51C2-4A68-A61C-2DAFA1EAE0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9D750998-97EA-44C2-8CF4-992E62FCA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B7E2C82D-F948-4B0F-856E-BA1AA78C06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3F764A59-10DD-4CBA-960D-A08947CB5E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5F06EFF4-8201-4FDA-B668-159A980E54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F57C80DB-0C02-470A-A9BA-CA6D2E6203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52815B9-0E0F-4CED-8186-287C9AAFF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D154F22-8F6F-4AAA-BFDE-DB37D82080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BCEFE53B-F23B-431E-B4DC-D6C65A73CF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A4CF083E-8FD1-4EF0-97B8-45B3BA09BA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C6A9E072-2837-4E28-9B33-20502FC011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F033B462-5835-4E26-AB2F-08088BBE2C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A0ABD0D6-1139-4154-8B0C-84AB609797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E0DB51C6-3721-489F-897E-C688E99C96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EA14B2FE-CD1A-4968-ACA4-6FD9CB92E3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FEE49A18-6690-4F54-AB6C-ED7E669891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461527D5-4458-4DB9-8A39-32A9619666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B5FA7887-1ED8-49BB-9957-97FBD92FFD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41FFEFCF-AE48-4941-A9C6-0CDD256E4B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5542F249-288F-48BB-8F0A-BBD00BF6EC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62A13CE-6CDA-4318-9B58-38C7066D2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D575044-409A-4509-A275-A40D5CECD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3621E59-3406-49B8-9B3A-2B79E91D0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705E7421-DA68-4291-9859-672FE7B94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24F5741-741E-4E5A-B6F2-7887118546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2E33F87-1197-4475-A106-2713B0386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76DB646-0600-4EC8-B42E-68C444473A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3C49D0C-8D7D-4D9E-97FD-5E2C3397D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862FA9A6-28AF-4345-902D-FF3A73D31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6670720-5C39-4DDA-B0D5-5E568B5AB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5B04BA5-F091-4D39-8E56-5BDB11670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85FFACD-6303-4852-ADB1-1DFE85AFC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E6CFD00A-592B-46CB-AB3F-92348306BB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B03A317B-3B9A-4E9A-AA20-BC28F1EA61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37FFD1DE-D7CD-4926-94FA-A9014406F4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E60672F3-9C08-429C-A8A7-42723E91D4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5C2D2-EBA4-4DD4-BD45-DD981565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31190-1AAA-42BD-AA4F-DB065C6779C5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D671C-DD4B-4E51-B277-3B36993B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397AC-D586-4B01-A418-3382ED45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E0055-E35A-4275-87F6-343242F3FC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71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44D99-F77F-4172-86F5-660CA68C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5CEF-5D82-4174-A052-6A8369B642F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5BF8-D773-4C09-AB68-1240C0CC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E8A9F-6F22-4FBE-8945-F501B142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12A8-474A-434D-A91C-DAB4AFD955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9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D9939-F083-4CE3-82E1-660AB0D4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0AAB-5A8D-4077-877D-9C39C2E9FA27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E0635-A6C4-4C29-9D4F-5D65CD36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36031-85F5-455D-9E6A-D7CB2BFA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A0CD5-A3C1-4CE9-923B-3D8DAD741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34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1AC17-9B5B-4D81-B194-F82D96DF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CD45-3155-4210-908E-1F378B08ADF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F4A28-8284-4043-BE33-8270EC61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248CD-3276-4585-AE74-135C335B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9E3D-F65E-4E6E-85E8-E151D21237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262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FD73F-214D-44DE-BDDF-49DFE3F7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6E25-B142-4E51-A9CD-6C5C2A0FEA1D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973E6-E8D3-49D3-BECC-4171A3A7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F0D79-9F5C-4745-A479-712431F6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69C2E-3CBE-4E12-82BD-47AE8225B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958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2A321-F9E3-4FE4-BE28-F387F6DD4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088-A903-494B-A051-0A2D8F74EBFE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F44BA-ADBE-44D6-B134-B0A23572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5E4B7-2A0F-40E7-9EDD-B91D4C0C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A5F5-8A30-4227-8E2C-CEBA0E6E7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129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97F16-D4F3-466C-A5A5-0C0D2E85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F5CF-9B34-4021-AC38-8D1AE373120C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F6534-D530-4F9E-98F6-15F86890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48DF6-EF45-47BB-8F53-B90158F3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E5D0E-5E66-4A36-B12C-CCE59148E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4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2AC5D-D78E-48A1-9B95-3A42F8B6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85B26-57CA-43FF-8F25-FBC43AE9EF99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F85733-313E-4EB9-AE4C-ABD8CECC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00794-4FC9-4294-B4B8-59C6DFB4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93DA-76C1-4843-ACA2-DCA35D195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767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152368-9E35-48F2-B9A6-0E80D002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0873-B788-42C5-9AD2-6F6FF008F970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945BF-FFEE-4705-B93A-8BD8E057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8472C-B1AD-469D-9664-10650C90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55EEF-C0C3-44BD-B24C-61AEBDAEC4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994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45BC9-7DA3-445C-8472-3A8E2989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C71B9-DC3C-44DE-A586-DA8B226293C4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EFCFB-2FF5-406D-AD38-65D4114E5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4A73B-CF7F-49FF-B601-277CF5C1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D9233-14A7-4919-A111-46A6C4443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567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55FE7-18BC-4E04-9935-339FFAA25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6378-1EFE-4BA4-917F-AFDD6A98EE9C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758D7-9012-478C-8208-CFF62A1A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E7DD8-930C-444E-84E3-2A0E4A55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B0B35-3686-43F4-99C9-EAEACD9BF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23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F3ABE-41C5-4CA6-ADD1-292CD5E5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BF548-0607-4DAA-84A1-E81FC6B6D89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BEC60-0C92-4B02-AF0C-A6E59036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233A5-5B8C-4D21-8E52-713B4EC2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7E9C8-551F-4C13-B24B-28AC09208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034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884A5-3FA5-4DA7-8446-A9DF936F2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54222-7CF0-4931-A567-BF6939B71900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40280-088B-4215-8B9D-36B1A18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4DF30-DA06-49B9-B850-C3B83AAD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D3B16-7A67-45DF-9E8F-FF28F2778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485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F8D29-76F0-44BE-99FF-7D7C94A5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9932-B419-42DF-8173-A81D2C50B49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4959-848B-435E-ABC5-82CB1772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B3569-2632-4AB2-BE00-A716E547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2C06F-E23A-48C9-87CD-9846BC7ED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622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56731-C99F-4D6D-BF64-2261E613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BC20-27FB-40D1-8C30-1A09721AF068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66B25-80B7-4996-BB20-A5A093DF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BF3B1-D306-4A64-BBE7-3C7E2182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243E8-9942-4727-94F7-3BABDE098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64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A3437-D521-42E6-8FE9-0E37BEB8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8E16-8A18-46E3-B0B5-52FBABF2EAE8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EA48C-F232-41FF-AA6F-37FBB754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4F4CE-E8AB-4BAE-B1BE-803CC41ED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D264-914F-46CB-8009-ED94C5822F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74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5946D9-016B-41FB-B699-4D783E29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66A8-5C04-444F-B21F-A82AEF6DC909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13C9B1-3552-4906-9934-F2059184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979FA94-76A7-47E8-A452-9F29D87F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635CC-0057-41BA-8C3B-7B6AC4D0B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77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5F5BD-C3FB-46B3-8990-6BE0A5C4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BABA-6B50-43F6-9613-27CE65A37F9A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97AFA-07F8-47C6-8613-DDF59350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3B572-9E3A-4C39-80BE-23A4FCEC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CEE1F-8DAF-4883-827A-C7351374A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278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F141FE-067A-47F9-BAFA-2C05AEA21EE2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9E3D-F65E-4E6E-85E8-E151D21237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093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5E7E4-945D-4A9A-B793-AB6EEB11445B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9C2E-3CBE-4E12-82BD-47AE8225BC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7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CBD1B-8841-42F5-B7BA-AE69E2AFCC01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A5F5-8A30-4227-8E2C-CEBA0E6E79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38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52E42F-9068-4E7E-A991-346AB57D4495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5D0E-5E66-4A36-B12C-CCE59148E2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33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0EEED-DEA4-4B71-9785-4F013FF0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936B-37EE-459E-9056-809B5C1BB14F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D0935-B562-4D28-A45A-E8FFCAC1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A983C-1AE6-40BD-BA18-4145CCF2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18644-7C6F-459A-ABAE-6CD0819A4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9625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B631D-6680-443B-9A09-7844BD2AA9F2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93DA-76C1-4843-ACA2-DCA35D1957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1581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15E15F-0B5D-4945-9949-FF745D1D163F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5EEF-C0C3-44BD-B24C-61AEBDAEC4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075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1AB002-1193-46B0-9D0B-AAEB6A7AEA72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9233-14A7-4919-A111-46A6C44436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204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77A36-CF6E-43F2-A529-B50688370364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0B35-3686-43F4-99C9-EAEACD9BF0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6315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24E5A-D45F-477C-85A8-0A4807F90E7F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3B16-7A67-45DF-9E8F-FF28F27782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6931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51AF76-FF69-4543-AE46-4F0F75D109BD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1B53-68CE-4634-875F-9B1B1D753C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0300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B0860-5FB3-42C9-8411-8194AEE4C784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1B53-68CE-4634-875F-9B1B1D753C5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1373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A59842-AF93-4EAF-A6B9-F2F7E7E551B2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1B53-68CE-4634-875F-9B1B1D753C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8933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FB9102-80D6-4590-A608-86401990AAF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1B53-68CE-4634-875F-9B1B1D753C5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83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1599B-0C28-4594-8F74-CEE937BCCB13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1B53-68CE-4634-875F-9B1B1D753C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07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DB20E-F866-49C3-AEEE-DA7C4306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382F-4213-4489-972E-E1092C478B76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0015B-67E9-413B-BD7C-426E29F6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9D37E-48C8-48A0-A80A-47429CD2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844A-509E-4183-9F9F-EB7213F27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5012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E66E9-C475-404D-BB94-DCC7612C123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06F-E23A-48C9-87CD-9846BC7ED5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864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7FCAA-B7C3-4561-B51D-ACA60BC6FA3E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43E8-9942-4727-94F7-3BABDE0987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1851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A3437-D521-42E6-8FE9-0E37BEB8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89F7-15C3-451F-BF13-D989FB7A9B65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EA48C-F232-41FF-AA6F-37FBB754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4F4CE-E8AB-4BAE-B1BE-803CC41ED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D264-914F-46CB-8009-ED94C5822F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2823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5946D9-016B-41FB-B699-4D783E29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37AE4-4FFE-4ADB-ADB6-0097BC36F740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13C9B1-3552-4906-9934-F2059184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979FA94-76A7-47E8-A452-9F29D87F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635CC-0057-41BA-8C3B-7B6AC4D0B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8020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5F5BD-C3FB-46B3-8990-6BE0A5C4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DD70-90CF-46F0-9775-E99A3FAE55D3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97AFA-07F8-47C6-8613-DDF59350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3B572-9E3A-4C39-80BE-23A4FCEC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CEE1F-8DAF-4883-827A-C7351374A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0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8C1D07-39E2-4D82-A7E3-846F7F17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C57C-A5E8-4055-8AFF-A36B24A5C411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8A0D4-1551-472F-943F-86258990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0FECF-DD22-4075-9DE6-E85923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7413C-8C75-4084-9496-639A3F12E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60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14815-DBE0-42A8-BE66-A5E6F201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C4A0-9A66-4CBC-8969-BAA91F2E5F28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08D3C-5E70-4F73-AD58-771AFF5D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55A411-B0AE-42C1-8FB1-56B44A0B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6159-9B71-44AA-88F9-4169EF693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9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75BD5-3F8C-4CF4-8857-310B60D8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3E21-CE4F-4F95-9569-AA4C2FCEC366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88BB27-C0A9-4210-87B8-E82CDD1B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861E2-4BE4-4173-933D-E4206441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A3595-D033-499D-A783-7E1BAA1CA0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96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4CF8E-F4E6-43FE-87DD-388CC08E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1F7C-334B-4E4C-BCCC-33AEBDB8A80F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B2F9A-0353-43D5-8F12-9FD8E2D1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D0910-79CA-4CA2-9C64-C29D050F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511D7-ACE8-4D99-A1C6-B63F38136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75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F6F29-6576-4386-ACEC-70047B0E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7E7D-AC07-4D04-9315-24BA2EB0C2DC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ED98D-43CD-4936-BB5C-56B959FD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87248-9B73-4FA2-A9D3-EE4B5B46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E9B9B-56FE-4DDD-8B8C-9CE8EFB22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0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C3C5A6D9-C6BB-467B-A9D2-3D4575BED13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32" name="Group 1027">
              <a:extLst>
                <a:ext uri="{FF2B5EF4-FFF2-40B4-BE49-F238E27FC236}">
                  <a16:creationId xmlns:a16="http://schemas.microsoft.com/office/drawing/2014/main" id="{8766954B-4273-443D-AB05-2F02DB1EE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39" name="Rectangle 1028">
                <a:extLst>
                  <a:ext uri="{FF2B5EF4-FFF2-40B4-BE49-F238E27FC236}">
                    <a16:creationId xmlns:a16="http://schemas.microsoft.com/office/drawing/2014/main" id="{DE127340-3895-405E-A777-FED746B4B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0" name="Rectangle 1029">
                <a:extLst>
                  <a:ext uri="{FF2B5EF4-FFF2-40B4-BE49-F238E27FC236}">
                    <a16:creationId xmlns:a16="http://schemas.microsoft.com/office/drawing/2014/main" id="{399F2B04-CB7D-41FC-9246-1DB41CEFF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33" name="Group 1030">
              <a:extLst>
                <a:ext uri="{FF2B5EF4-FFF2-40B4-BE49-F238E27FC236}">
                  <a16:creationId xmlns:a16="http://schemas.microsoft.com/office/drawing/2014/main" id="{A30DA7AD-30FB-445D-A2FE-5CA231AF8B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37" name="Rectangle 1031">
                <a:extLst>
                  <a:ext uri="{FF2B5EF4-FFF2-40B4-BE49-F238E27FC236}">
                    <a16:creationId xmlns:a16="http://schemas.microsoft.com/office/drawing/2014/main" id="{F14C5F59-D99B-4FE3-9825-79ABB05D9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Rectangle 1032">
                <a:extLst>
                  <a:ext uri="{FF2B5EF4-FFF2-40B4-BE49-F238E27FC236}">
                    <a16:creationId xmlns:a16="http://schemas.microsoft.com/office/drawing/2014/main" id="{D1B8BF68-98EF-4594-869F-C5205C835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127A1082-ACAE-47D7-8D50-EBA667106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9034873A-E26F-4374-9184-2059FE649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1B79F32E-BB59-4CE0-AC17-BCBBCECBFC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9">
            <a:extLst>
              <a:ext uri="{FF2B5EF4-FFF2-40B4-BE49-F238E27FC236}">
                <a16:creationId xmlns:a16="http://schemas.microsoft.com/office/drawing/2014/main" id="{29993BC7-BED0-4D26-8ABB-B5C05D32D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89A6B5DE-152F-4C3D-830D-28CA8B99F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Rectangle 1038">
            <a:extLst>
              <a:ext uri="{FF2B5EF4-FFF2-40B4-BE49-F238E27FC236}">
                <a16:creationId xmlns:a16="http://schemas.microsoft.com/office/drawing/2014/main" id="{A2F06BD1-A250-423A-9C01-64363464CA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C0BAFE9B-F00A-45F4-9BB1-3B96A04BBCD0}" type="datetime1">
              <a:rPr lang="en-US" smtClean="0"/>
              <a:t>10/23/2018</a:t>
            </a:fld>
            <a:endParaRPr lang="en-US"/>
          </a:p>
        </p:txBody>
      </p:sp>
      <p:sp>
        <p:nvSpPr>
          <p:cNvPr id="25" name="Rectangle 1039">
            <a:extLst>
              <a:ext uri="{FF2B5EF4-FFF2-40B4-BE49-F238E27FC236}">
                <a16:creationId xmlns:a16="http://schemas.microsoft.com/office/drawing/2014/main" id="{D3764EBB-4A18-4E8A-9AA5-E8977387D0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26" name="Rectangle 1040">
            <a:extLst>
              <a:ext uri="{FF2B5EF4-FFF2-40B4-BE49-F238E27FC236}">
                <a16:creationId xmlns:a16="http://schemas.microsoft.com/office/drawing/2014/main" id="{39BC192C-4932-4B3B-8136-4382D3158F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E471B53-68CE-4634-875F-9B1B1D753C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1E78B0E-69DB-41ED-8AE7-626894A0033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172DB15-2BC2-49BF-B06B-27EEC460E16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53DB91B-B9CF-44A9-A72D-F28F7022DA5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424AAF8-70FA-4AB0-9139-ED97BDD441F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C0E85E3-A7F0-4275-A26A-743D68E8B9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A7F6B99-696F-43B5-B19D-6B09BCC7AA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1CE424C-C2B3-49E0-9D7A-2BC3B370AB4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5C94D6E2-3679-4661-A003-7CC6BB123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02E4F0C3-E454-4673-A299-C31B8ED4E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1019" name="Rectangle 11">
            <a:extLst>
              <a:ext uri="{FF2B5EF4-FFF2-40B4-BE49-F238E27FC236}">
                <a16:creationId xmlns:a16="http://schemas.microsoft.com/office/drawing/2014/main" id="{CBCE4012-C5D7-432E-98A7-E84C87E968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fld id="{C800B4A5-757C-4FDE-8E93-A110960F6673}" type="datetime1">
              <a:rPr lang="en-US" smtClean="0"/>
              <a:t>10/23/2018</a:t>
            </a:fld>
            <a:endParaRPr lang="en-US"/>
          </a:p>
        </p:txBody>
      </p:sp>
      <p:sp>
        <p:nvSpPr>
          <p:cNvPr id="171020" name="Rectangle 12">
            <a:extLst>
              <a:ext uri="{FF2B5EF4-FFF2-40B4-BE49-F238E27FC236}">
                <a16:creationId xmlns:a16="http://schemas.microsoft.com/office/drawing/2014/main" id="{BF41B8D0-93C4-46DE-9E8B-9983BD12F8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0C0C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71021" name="Rectangle 13">
            <a:extLst>
              <a:ext uri="{FF2B5EF4-FFF2-40B4-BE49-F238E27FC236}">
                <a16:creationId xmlns:a16="http://schemas.microsoft.com/office/drawing/2014/main" id="{97FE22B0-FB9C-49BB-959F-FDE78DCB49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ED41EB03-60D1-4D07-9703-3F4B2AFD1E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9627C5-0061-4E46-B0E8-3ECFF154F66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471B53-68CE-4634-875F-9B1B1D753C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97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  <p:sldLayoutId id="2147484071" r:id="rId17"/>
    <p:sldLayoutId id="2147484072" r:id="rId18"/>
    <p:sldLayoutId id="2147484073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5.e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8.wmf"/><Relationship Id="rId10" Type="http://schemas.openxmlformats.org/officeDocument/2006/relationships/image" Target="../media/image50.wmf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7.xml"/><Relationship Id="rId16" Type="http://schemas.openxmlformats.org/officeDocument/2006/relationships/oleObject" Target="../embeddings/oleObject6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1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79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81.wmf"/><Relationship Id="rId2" Type="http://schemas.openxmlformats.org/officeDocument/2006/relationships/slideLayout" Target="../slideLayouts/slideLayout27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8.wmf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8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8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88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87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8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91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90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9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9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97.wmf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99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9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emf"/><Relationship Id="rId2" Type="http://schemas.openxmlformats.org/officeDocument/2006/relationships/image" Target="../media/image100.emf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10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457200"/>
            <a:ext cx="6812974" cy="142355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027" y="2743200"/>
            <a:ext cx="7422573" cy="36576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8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 Integration</a:t>
            </a:r>
          </a:p>
          <a:p>
            <a:pPr algn="ctr"/>
            <a:endParaRPr lang="en-US" sz="8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  <a:p>
            <a:pPr algn="ctr"/>
            <a:r>
              <a:rPr lang="en-US" sz="1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Trapezoidal Rule </a:t>
            </a:r>
          </a:p>
          <a:p>
            <a:pPr algn="ctr"/>
            <a:endParaRPr lang="en-US" sz="1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  <a:p>
            <a:pPr algn="ctr"/>
            <a:r>
              <a:rPr lang="en-US" sz="442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442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</p:spTree>
    <p:extLst>
      <p:ext uri="{BB962C8B-B14F-4D97-AF65-F5344CB8AC3E}">
        <p14:creationId xmlns:p14="http://schemas.microsoft.com/office/powerpoint/2010/main" val="23531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DD3785F5-966A-48EA-B72A-666289946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E7EE87C1-8968-4C65-9A6C-FBD59301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b)</a:t>
            </a:r>
          </a:p>
        </p:txBody>
      </p:sp>
      <p:graphicFrame>
        <p:nvGraphicFramePr>
          <p:cNvPr id="38918" name="Object 8">
            <a:extLst>
              <a:ext uri="{FF2B5EF4-FFF2-40B4-BE49-F238E27FC236}">
                <a16:creationId xmlns:a16="http://schemas.microsoft.com/office/drawing/2014/main" id="{6BEAF35C-D180-4C0A-89BF-516AF67061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362200"/>
          <a:ext cx="41052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5" name="Equation" r:id="rId4" imgW="4102100" imgH="342900" progId="Equation.3">
                  <p:embed/>
                </p:oleObj>
              </mc:Choice>
              <mc:Fallback>
                <p:oleObj name="Equation" r:id="rId4" imgW="41021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62200"/>
                        <a:ext cx="41052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>
            <a:extLst>
              <a:ext uri="{FF2B5EF4-FFF2-40B4-BE49-F238E27FC236}">
                <a16:creationId xmlns:a16="http://schemas.microsoft.com/office/drawing/2014/main" id="{1CDBA6AF-73C1-4691-B1F3-D972521FBD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895600"/>
          <a:ext cx="1752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6" name="Equation" r:id="rId6" imgW="1752600" imgH="254000" progId="Equation.3">
                  <p:embed/>
                </p:oleObj>
              </mc:Choice>
              <mc:Fallback>
                <p:oleObj name="Equation" r:id="rId6" imgW="1752600" imgH="254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17526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6">
            <a:extLst>
              <a:ext uri="{FF2B5EF4-FFF2-40B4-BE49-F238E27FC236}">
                <a16:creationId xmlns:a16="http://schemas.microsoft.com/office/drawing/2014/main" id="{02E8DEBF-590D-4F7E-A59D-2520C1374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352800"/>
          <a:ext cx="10763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7" name="Equation" r:id="rId8" imgW="1079032" imgH="304668" progId="Equation.3">
                  <p:embed/>
                </p:oleObj>
              </mc:Choice>
              <mc:Fallback>
                <p:oleObj name="Equation" r:id="rId8" imgW="1079032" imgH="30466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10763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Text Box 12">
            <a:extLst>
              <a:ext uri="{FF2B5EF4-FFF2-40B4-BE49-F238E27FC236}">
                <a16:creationId xmlns:a16="http://schemas.microsoft.com/office/drawing/2014/main" id="{83326BFE-AE41-4F95-B7E2-BD83521AC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43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c)</a:t>
            </a:r>
          </a:p>
        </p:txBody>
      </p:sp>
      <p:grpSp>
        <p:nvGrpSpPr>
          <p:cNvPr id="38922" name="Group 30">
            <a:extLst>
              <a:ext uri="{FF2B5EF4-FFF2-40B4-BE49-F238E27FC236}">
                <a16:creationId xmlns:a16="http://schemas.microsoft.com/office/drawing/2014/main" id="{49ABB90F-9D4A-4C34-8C4B-74F538471C1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343400"/>
            <a:ext cx="6477000" cy="471488"/>
            <a:chOff x="864" y="2631"/>
            <a:chExt cx="4080" cy="297"/>
          </a:xfrm>
        </p:grpSpPr>
        <p:sp>
          <p:nvSpPr>
            <p:cNvPr id="38926" name="Rectangle 17">
              <a:extLst>
                <a:ext uri="{FF2B5EF4-FFF2-40B4-BE49-F238E27FC236}">
                  <a16:creationId xmlns:a16="http://schemas.microsoft.com/office/drawing/2014/main" id="{AC03FAC2-CCA9-45D9-AE52-2C9C704EF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631"/>
              <a:ext cx="24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sz="2000">
                  <a:cs typeface="Times New Roman" panose="02020603050405020304" pitchFamily="18" charset="0"/>
                </a:rPr>
                <a:t>The absolute relative true error</a:t>
              </a:r>
              <a:r>
                <a:rPr lang="en-US" altLang="en-US">
                  <a:cs typeface="Times New Roman" panose="02020603050405020304" pitchFamily="18" charset="0"/>
                </a:rPr>
                <a:t>, </a:t>
              </a:r>
              <a:endParaRPr lang="en-US" altLang="en-US"/>
            </a:p>
          </p:txBody>
        </p:sp>
        <p:sp>
          <p:nvSpPr>
            <p:cNvPr id="38927" name="Rectangle 18">
              <a:extLst>
                <a:ext uri="{FF2B5EF4-FFF2-40B4-BE49-F238E27FC236}">
                  <a16:creationId xmlns:a16="http://schemas.microsoft.com/office/drawing/2014/main" id="{2D5B7D59-66C0-4F19-B259-49EDFF4C4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640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>
                  <a:cs typeface="Times New Roman" panose="02020603050405020304" pitchFamily="18" charset="0"/>
                </a:rPr>
                <a:t>, </a:t>
              </a:r>
              <a:r>
                <a:rPr lang="en-US" altLang="en-US" sz="2000">
                  <a:cs typeface="Times New Roman" panose="02020603050405020304" pitchFamily="18" charset="0"/>
                </a:rPr>
                <a:t>would be</a:t>
              </a:r>
              <a:r>
                <a:rPr lang="en-US" altLang="en-US"/>
                <a:t> </a:t>
              </a:r>
            </a:p>
          </p:txBody>
        </p:sp>
        <p:graphicFrame>
          <p:nvGraphicFramePr>
            <p:cNvPr id="38928" name="Object 22">
              <a:extLst>
                <a:ext uri="{FF2B5EF4-FFF2-40B4-BE49-F238E27FC236}">
                  <a16:creationId xmlns:a16="http://schemas.microsoft.com/office/drawing/2014/main" id="{83D09A7D-8932-46F3-A584-050C75D9F6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2640"/>
            <a:ext cx="210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28" name="Equation" r:id="rId10" imgW="330200" imgH="368300" progId="Equation.3">
                    <p:embed/>
                  </p:oleObj>
                </mc:Choice>
                <mc:Fallback>
                  <p:oleObj name="Equation" r:id="rId10" imgW="330200" imgH="3683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640"/>
                          <a:ext cx="210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23" name="Group 29">
            <a:extLst>
              <a:ext uri="{FF2B5EF4-FFF2-40B4-BE49-F238E27FC236}">
                <a16:creationId xmlns:a16="http://schemas.microsoft.com/office/drawing/2014/main" id="{C68E03C5-BB4E-463F-95F0-38F927B5FDBC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181600"/>
            <a:ext cx="4114800" cy="695325"/>
            <a:chOff x="1440" y="3072"/>
            <a:chExt cx="2592" cy="438"/>
          </a:xfrm>
        </p:grpSpPr>
        <p:graphicFrame>
          <p:nvGraphicFramePr>
            <p:cNvPr id="38924" name="Object 26">
              <a:extLst>
                <a:ext uri="{FF2B5EF4-FFF2-40B4-BE49-F238E27FC236}">
                  <a16:creationId xmlns:a16="http://schemas.microsoft.com/office/drawing/2014/main" id="{8AD4FA79-4383-48BB-A9D2-88343249C9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3072"/>
            <a:ext cx="1776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29" name="Equation" r:id="rId12" imgW="2819400" imgH="698500" progId="Equation.3">
                    <p:embed/>
                  </p:oleObj>
                </mc:Choice>
                <mc:Fallback>
                  <p:oleObj name="Equation" r:id="rId12" imgW="2819400" imgH="69850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3072"/>
                          <a:ext cx="1776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5" name="Object 25">
              <a:extLst>
                <a:ext uri="{FF2B5EF4-FFF2-40B4-BE49-F238E27FC236}">
                  <a16:creationId xmlns:a16="http://schemas.microsoft.com/office/drawing/2014/main" id="{5A32DEB9-F50A-4822-910A-D2A76920E1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3216"/>
            <a:ext cx="768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30" name="Equation" r:id="rId14" imgW="1218671" imgH="253890" progId="Equation.3">
                    <p:embed/>
                  </p:oleObj>
                </mc:Choice>
                <mc:Fallback>
                  <p:oleObj name="Equation" r:id="rId14" imgW="1218671" imgH="25389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216"/>
                          <a:ext cx="768" cy="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>
            <a:extLst>
              <a:ext uri="{FF2B5EF4-FFF2-40B4-BE49-F238E27FC236}">
                <a16:creationId xmlns:a16="http://schemas.microsoft.com/office/drawing/2014/main" id="{74084060-2320-42E4-9DFF-CF98A34B8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93038" cy="846138"/>
          </a:xfrm>
        </p:spPr>
        <p:txBody>
          <a:bodyPr>
            <a:normAutofit/>
          </a:bodyPr>
          <a:lstStyle/>
          <a:p>
            <a:r>
              <a:rPr lang="en-US" altLang="en-US" sz="3600">
                <a:cs typeface="Times New Roman" panose="02020603050405020304" pitchFamily="18" charset="0"/>
              </a:rPr>
              <a:t>Multiple Segment Trapezoidal Rule</a:t>
            </a:r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4A1DDA03-A17B-4A7D-B0F3-FF2588B07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8148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/>
              <a:t>In Example 1, the true error using single segment trapezoidal rule was large. We can divide the interval [8,30] into [8,19] and [19,30] intervals and apply Trapezoidal rule over each segment.</a:t>
            </a:r>
          </a:p>
        </p:txBody>
      </p:sp>
      <p:graphicFrame>
        <p:nvGraphicFramePr>
          <p:cNvPr id="39942" name="Object 5">
            <a:extLst>
              <a:ext uri="{FF2B5EF4-FFF2-40B4-BE49-F238E27FC236}">
                <a16:creationId xmlns:a16="http://schemas.microsoft.com/office/drawing/2014/main" id="{557FB348-7B45-4C24-9B7C-9FD0359E9E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507755"/>
              </p:ext>
            </p:extLst>
          </p:nvPr>
        </p:nvGraphicFramePr>
        <p:xfrm>
          <a:off x="1039761" y="2816046"/>
          <a:ext cx="47720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" name="Equation" r:id="rId4" imgW="4775200" imgH="787400" progId="Equation.3">
                  <p:embed/>
                </p:oleObj>
              </mc:Choice>
              <mc:Fallback>
                <p:oleObj name="Equation" r:id="rId4" imgW="47752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761" y="2816046"/>
                        <a:ext cx="477202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8">
            <a:extLst>
              <a:ext uri="{FF2B5EF4-FFF2-40B4-BE49-F238E27FC236}">
                <a16:creationId xmlns:a16="http://schemas.microsoft.com/office/drawing/2014/main" id="{2A766335-DFEB-4210-9225-A8ED52135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334623"/>
              </p:ext>
            </p:extLst>
          </p:nvPr>
        </p:nvGraphicFramePr>
        <p:xfrm>
          <a:off x="1039761" y="3819987"/>
          <a:ext cx="37814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4" name="Equation" r:id="rId6" imgW="3784600" imgH="838200" progId="Equation.3">
                  <p:embed/>
                </p:oleObj>
              </mc:Choice>
              <mc:Fallback>
                <p:oleObj name="Equation" r:id="rId6" imgW="3784600" imgH="838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761" y="3819987"/>
                        <a:ext cx="37814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10">
            <a:extLst>
              <a:ext uri="{FF2B5EF4-FFF2-40B4-BE49-F238E27FC236}">
                <a16:creationId xmlns:a16="http://schemas.microsoft.com/office/drawing/2014/main" id="{31C954C3-F1F0-48FC-95B3-C037AD5FEA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116103"/>
              </p:ext>
            </p:extLst>
          </p:nvPr>
        </p:nvGraphicFramePr>
        <p:xfrm>
          <a:off x="1039761" y="5084918"/>
          <a:ext cx="68103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5" name="Equation" r:id="rId8" imgW="6807200" imgH="787400" progId="Equation.3">
                  <p:embed/>
                </p:oleObj>
              </mc:Choice>
              <mc:Fallback>
                <p:oleObj name="Equation" r:id="rId8" imgW="6807200" imgH="787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761" y="5084918"/>
                        <a:ext cx="681037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>
            <a:extLst>
              <a:ext uri="{FF2B5EF4-FFF2-40B4-BE49-F238E27FC236}">
                <a16:creationId xmlns:a16="http://schemas.microsoft.com/office/drawing/2014/main" id="{A092C32C-F7E9-4621-B419-792F8AB03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>
                <a:cs typeface="Times New Roman" panose="02020603050405020304" pitchFamily="18" charset="0"/>
              </a:rPr>
              <a:t>Multiple Segment Trapezoidal Rule</a:t>
            </a:r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E7817B90-1154-4495-A62F-751D61CF5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81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With</a:t>
            </a:r>
          </a:p>
        </p:txBody>
      </p:sp>
      <p:graphicFrame>
        <p:nvGraphicFramePr>
          <p:cNvPr id="40966" name="Object 5">
            <a:extLst>
              <a:ext uri="{FF2B5EF4-FFF2-40B4-BE49-F238E27FC236}">
                <a16:creationId xmlns:a16="http://schemas.microsoft.com/office/drawing/2014/main" id="{8F3FEC3F-9747-4924-B062-B2A2DDCBD8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590800"/>
          <a:ext cx="2476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3" name="Equation" r:id="rId4" imgW="2438400" imgH="342900" progId="Equation.3">
                  <p:embed/>
                </p:oleObj>
              </mc:Choice>
              <mc:Fallback>
                <p:oleObj name="Equation" r:id="rId4" imgW="24384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2476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8">
            <a:extLst>
              <a:ext uri="{FF2B5EF4-FFF2-40B4-BE49-F238E27FC236}">
                <a16:creationId xmlns:a16="http://schemas.microsoft.com/office/drawing/2014/main" id="{855FD36B-37DB-48BF-9EA6-177E47D4C1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733800"/>
          <a:ext cx="25908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4" name="Equation" r:id="rId6" imgW="2590800" imgH="342900" progId="Equation.3">
                  <p:embed/>
                </p:oleObj>
              </mc:Choice>
              <mc:Fallback>
                <p:oleObj name="Equation" r:id="rId6" imgW="25908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733800"/>
                        <a:ext cx="25908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10">
            <a:extLst>
              <a:ext uri="{FF2B5EF4-FFF2-40B4-BE49-F238E27FC236}">
                <a16:creationId xmlns:a16="http://schemas.microsoft.com/office/drawing/2014/main" id="{2628F300-841D-4362-B17B-4E7964E373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200400"/>
          <a:ext cx="2638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5" name="Equation" r:id="rId8" imgW="2641600" imgH="342900" progId="Equation.3">
                  <p:embed/>
                </p:oleObj>
              </mc:Choice>
              <mc:Fallback>
                <p:oleObj name="Equation" r:id="rId8" imgW="2641600" imgH="342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2638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Rectangle 12">
            <a:extLst>
              <a:ext uri="{FF2B5EF4-FFF2-40B4-BE49-F238E27FC236}">
                <a16:creationId xmlns:a16="http://schemas.microsoft.com/office/drawing/2014/main" id="{DC171B7C-1910-448F-9E90-0F12A79D4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586163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400">
                <a:latin typeface="Times New Roman" panose="02020603050405020304" pitchFamily="18" charset="0"/>
              </a:rPr>
              <a:t>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40970" name="Object 14">
            <a:extLst>
              <a:ext uri="{FF2B5EF4-FFF2-40B4-BE49-F238E27FC236}">
                <a16:creationId xmlns:a16="http://schemas.microsoft.com/office/drawing/2014/main" id="{36A409F1-0D49-4020-B252-DE595DA29D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13766"/>
              </p:ext>
            </p:extLst>
          </p:nvPr>
        </p:nvGraphicFramePr>
        <p:xfrm>
          <a:off x="876300" y="4668019"/>
          <a:ext cx="7964934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6" name="Equation" r:id="rId10" imgW="4076700" imgH="482600" progId="Equation.3">
                  <p:embed/>
                </p:oleObj>
              </mc:Choice>
              <mc:Fallback>
                <p:oleObj name="Equation" r:id="rId10" imgW="4076700" imgH="482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4668019"/>
                        <a:ext cx="7964934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6">
            <a:extLst>
              <a:ext uri="{FF2B5EF4-FFF2-40B4-BE49-F238E27FC236}">
                <a16:creationId xmlns:a16="http://schemas.microsoft.com/office/drawing/2014/main" id="{08716A8A-2991-4910-92F2-47E1D58D9F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943600"/>
          <a:ext cx="1323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7" name="Equation" r:id="rId12" imgW="1320227" imgH="342751" progId="Equation.3">
                  <p:embed/>
                </p:oleObj>
              </mc:Choice>
              <mc:Fallback>
                <p:oleObj name="Equation" r:id="rId12" imgW="1320227" imgH="34275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943600"/>
                        <a:ext cx="1323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Text Box 18">
            <a:extLst>
              <a:ext uri="{FF2B5EF4-FFF2-40B4-BE49-F238E27FC236}">
                <a16:creationId xmlns:a16="http://schemas.microsoft.com/office/drawing/2014/main" id="{7D2A9A33-C333-495F-8FCB-3B3959034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Hence: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>
            <a:extLst>
              <a:ext uri="{FF2B5EF4-FFF2-40B4-BE49-F238E27FC236}">
                <a16:creationId xmlns:a16="http://schemas.microsoft.com/office/drawing/2014/main" id="{9E4868A8-5BBA-4521-82C2-2CC2EDD57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>
                <a:cs typeface="Times New Roman" panose="02020603050405020304" pitchFamily="18" charset="0"/>
              </a:rPr>
              <a:t>Multiple Segment Trapezoidal Rule</a:t>
            </a:r>
          </a:p>
        </p:txBody>
      </p:sp>
      <p:graphicFrame>
        <p:nvGraphicFramePr>
          <p:cNvPr id="41989" name="Object 5">
            <a:extLst>
              <a:ext uri="{FF2B5EF4-FFF2-40B4-BE49-F238E27FC236}">
                <a16:creationId xmlns:a16="http://schemas.microsoft.com/office/drawing/2014/main" id="{B434CE94-E8DD-4590-96C8-2DE81E3BA8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286000"/>
          <a:ext cx="2371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5" name="Equation" r:id="rId4" imgW="2374900" imgH="381000" progId="Equation.3">
                  <p:embed/>
                </p:oleObj>
              </mc:Choice>
              <mc:Fallback>
                <p:oleObj name="Equation" r:id="rId4" imgW="2374900" imgH="38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86000"/>
                        <a:ext cx="23717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4">
            <a:extLst>
              <a:ext uri="{FF2B5EF4-FFF2-40B4-BE49-F238E27FC236}">
                <a16:creationId xmlns:a16="http://schemas.microsoft.com/office/drawing/2014/main" id="{6D387811-1B11-4149-8B87-2A14DB448A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19400"/>
          <a:ext cx="12096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6" name="Equation" r:id="rId6" imgW="1206500" imgH="342900" progId="Equation.3">
                  <p:embed/>
                </p:oleObj>
              </mc:Choice>
              <mc:Fallback>
                <p:oleObj name="Equation" r:id="rId6" imgW="12065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12096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8">
            <a:extLst>
              <a:ext uri="{FF2B5EF4-FFF2-40B4-BE49-F238E27FC236}">
                <a16:creationId xmlns:a16="http://schemas.microsoft.com/office/drawing/2014/main" id="{43FBF5B6-C65B-44EF-B88E-348E092E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0574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/>
              <a:t>The true error is:</a:t>
            </a:r>
          </a:p>
        </p:txBody>
      </p:sp>
      <p:sp>
        <p:nvSpPr>
          <p:cNvPr id="41992" name="Text Box 9">
            <a:extLst>
              <a:ext uri="{FF2B5EF4-FFF2-40B4-BE49-F238E27FC236}">
                <a16:creationId xmlns:a16="http://schemas.microsoft.com/office/drawing/2014/main" id="{BD4892A5-146B-4888-A1AF-DE7D67B8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8001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2000" dirty="0"/>
              <a:t>The true error now is reduced from -807 m to -205 m.  </a:t>
            </a:r>
          </a:p>
          <a:p>
            <a:pPr algn="l" eaLnBrk="1" hangingPunct="1"/>
            <a:endParaRPr lang="en-US" altLang="en-US" sz="2000" dirty="0"/>
          </a:p>
          <a:p>
            <a:pPr algn="just" eaLnBrk="1" hangingPunct="1"/>
            <a:r>
              <a:rPr lang="en-US" altLang="en-US" sz="2000" dirty="0"/>
              <a:t>Extending this procedure to divide the interval into  equal segments to apply the Trapezoidal rule; the sum of the results obtained for each segment is the approximate value of the integral.</a:t>
            </a:r>
          </a:p>
          <a:p>
            <a:pPr algn="l" eaLnBrk="1" hangingPunct="1"/>
            <a:r>
              <a:rPr lang="en-US" altLang="en-US" sz="2000" dirty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id="{DAFE36B1-B901-47F2-9E19-B6BB1FDF4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0075" y="415800"/>
            <a:ext cx="8077201" cy="69045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cs typeface="Times New Roman" panose="02020603050405020304" pitchFamily="18" charset="0"/>
              </a:rPr>
              <a:t>Multiple Segment Trapezoidal Rule</a:t>
            </a:r>
          </a:p>
        </p:txBody>
      </p:sp>
      <p:graphicFrame>
        <p:nvGraphicFramePr>
          <p:cNvPr id="43013" name="Object 67">
            <a:extLst>
              <a:ext uri="{FF2B5EF4-FFF2-40B4-BE49-F238E27FC236}">
                <a16:creationId xmlns:a16="http://schemas.microsoft.com/office/drawing/2014/main" id="{989514B1-3F06-49D1-98E1-FC2D1A3DDB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598443"/>
              </p:ext>
            </p:extLst>
          </p:nvPr>
        </p:nvGraphicFramePr>
        <p:xfrm>
          <a:off x="4103688" y="1201738"/>
          <a:ext cx="4625975" cy="518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Document" r:id="rId4" imgW="6016968" imgH="6767609" progId="Word.Document.8">
                  <p:embed/>
                </p:oleObj>
              </mc:Choice>
              <mc:Fallback>
                <p:oleObj name="Document" r:id="rId4" imgW="6016968" imgH="6767609" progId="Word.Document.8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1201738"/>
                        <a:ext cx="4625975" cy="518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70">
            <a:extLst>
              <a:ext uri="{FF2B5EF4-FFF2-40B4-BE49-F238E27FC236}">
                <a16:creationId xmlns:a16="http://schemas.microsoft.com/office/drawing/2014/main" id="{CA8C9DDB-8142-4CE5-96E0-91EAFD755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6" y="5634004"/>
            <a:ext cx="419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/>
              <a:t>Figure 4: Multiple (n=4) Segment Trapezoidal Rule</a:t>
            </a:r>
          </a:p>
        </p:txBody>
      </p:sp>
      <p:sp>
        <p:nvSpPr>
          <p:cNvPr id="43015" name="Text Box 71">
            <a:extLst>
              <a:ext uri="{FF2B5EF4-FFF2-40B4-BE49-F238E27FC236}">
                <a16:creationId xmlns:a16="http://schemas.microsoft.com/office/drawing/2014/main" id="{1D84C784-F93F-4236-B131-DEC666202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66" y="1370562"/>
            <a:ext cx="338823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n-US" sz="2000" dirty="0"/>
              <a:t>Divide  into  equal segments as shown in Figure 4.  Then the width of each segment is:</a:t>
            </a:r>
          </a:p>
          <a:p>
            <a:pPr eaLnBrk="1" hangingPunct="1"/>
            <a:r>
              <a:rPr lang="en-US" altLang="en-US" sz="2000" dirty="0"/>
              <a:t>	 </a:t>
            </a:r>
          </a:p>
        </p:txBody>
      </p:sp>
      <p:graphicFrame>
        <p:nvGraphicFramePr>
          <p:cNvPr id="43016" name="Object 72">
            <a:extLst>
              <a:ext uri="{FF2B5EF4-FFF2-40B4-BE49-F238E27FC236}">
                <a16:creationId xmlns:a16="http://schemas.microsoft.com/office/drawing/2014/main" id="{8547E351-4238-449C-9782-66ABF266AD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124800"/>
              </p:ext>
            </p:extLst>
          </p:nvPr>
        </p:nvGraphicFramePr>
        <p:xfrm>
          <a:off x="1451332" y="2980207"/>
          <a:ext cx="11144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Equation" r:id="rId6" imgW="1117600" imgH="736600" progId="Equation.3">
                  <p:embed/>
                </p:oleObj>
              </mc:Choice>
              <mc:Fallback>
                <p:oleObj name="Equation" r:id="rId6" imgW="1117600" imgH="7366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332" y="2980207"/>
                        <a:ext cx="111442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Text Box 74">
            <a:extLst>
              <a:ext uri="{FF2B5EF4-FFF2-40B4-BE49-F238E27FC236}">
                <a16:creationId xmlns:a16="http://schemas.microsoft.com/office/drawing/2014/main" id="{369C1874-D885-41DF-B217-521304A25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16" y="3780545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/>
              <a:t>The integral I is:</a:t>
            </a:r>
          </a:p>
        </p:txBody>
      </p:sp>
      <p:graphicFrame>
        <p:nvGraphicFramePr>
          <p:cNvPr id="43018" name="Object 75">
            <a:extLst>
              <a:ext uri="{FF2B5EF4-FFF2-40B4-BE49-F238E27FC236}">
                <a16:creationId xmlns:a16="http://schemas.microsoft.com/office/drawing/2014/main" id="{534407F0-A432-44B2-B16D-2BDA7DDAB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40194"/>
              </p:ext>
            </p:extLst>
          </p:nvPr>
        </p:nvGraphicFramePr>
        <p:xfrm>
          <a:off x="1118453" y="4611423"/>
          <a:ext cx="16097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8" imgW="1612900" imgH="838200" progId="Equation.3">
                  <p:embed/>
                </p:oleObj>
              </mc:Choice>
              <mc:Fallback>
                <p:oleObj name="Equation" r:id="rId8" imgW="1612900" imgH="83820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53" y="4611423"/>
                        <a:ext cx="16097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4">
            <a:extLst>
              <a:ext uri="{FF2B5EF4-FFF2-40B4-BE49-F238E27FC236}">
                <a16:creationId xmlns:a16="http://schemas.microsoft.com/office/drawing/2014/main" id="{51EBB2C0-8DC4-468D-A70B-122DE1A8CB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914645"/>
              </p:ext>
            </p:extLst>
          </p:nvPr>
        </p:nvGraphicFramePr>
        <p:xfrm>
          <a:off x="1828800" y="2167863"/>
          <a:ext cx="71532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7" name="Equation" r:id="rId4" imgW="7150100" imgH="889000" progId="Equation.3">
                  <p:embed/>
                </p:oleObj>
              </mc:Choice>
              <mc:Fallback>
                <p:oleObj name="Equation" r:id="rId4" imgW="71501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67863"/>
                        <a:ext cx="71532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Rectangle 2">
            <a:extLst>
              <a:ext uri="{FF2B5EF4-FFF2-40B4-BE49-F238E27FC236}">
                <a16:creationId xmlns:a16="http://schemas.microsoft.com/office/drawing/2014/main" id="{5BE3165B-2962-4DDA-8153-D004891A1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620001" cy="638175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cs typeface="Times New Roman" panose="02020603050405020304" pitchFamily="18" charset="0"/>
              </a:rPr>
              <a:t>Multiple Segment Trapezoidal Rule</a:t>
            </a:r>
          </a:p>
        </p:txBody>
      </p:sp>
      <p:sp>
        <p:nvSpPr>
          <p:cNvPr id="44038" name="Text Box 5">
            <a:extLst>
              <a:ext uri="{FF2B5EF4-FFF2-40B4-BE49-F238E27FC236}">
                <a16:creationId xmlns:a16="http://schemas.microsoft.com/office/drawing/2014/main" id="{C8A256B1-21A6-4B9F-BEF5-0C4634291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6862"/>
            <a:ext cx="586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The integral </a:t>
            </a:r>
            <a:r>
              <a:rPr lang="en-US" altLang="en-US" sz="2000" i="1" dirty="0"/>
              <a:t>I</a:t>
            </a:r>
            <a:r>
              <a:rPr lang="en-US" altLang="en-US" sz="2000" dirty="0"/>
              <a:t> can be broken into </a:t>
            </a:r>
            <a:r>
              <a:rPr lang="en-US" altLang="en-US" sz="2000" i="1" dirty="0"/>
              <a:t>h</a:t>
            </a:r>
            <a:r>
              <a:rPr lang="en-US" altLang="en-US" sz="2000" dirty="0"/>
              <a:t> integrals as:</a:t>
            </a:r>
          </a:p>
        </p:txBody>
      </p:sp>
      <p:graphicFrame>
        <p:nvGraphicFramePr>
          <p:cNvPr id="44039" name="Object 6">
            <a:extLst>
              <a:ext uri="{FF2B5EF4-FFF2-40B4-BE49-F238E27FC236}">
                <a16:creationId xmlns:a16="http://schemas.microsoft.com/office/drawing/2014/main" id="{5C510C47-445A-43E0-A6F3-C69A2AA226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928293"/>
              </p:ext>
            </p:extLst>
          </p:nvPr>
        </p:nvGraphicFramePr>
        <p:xfrm>
          <a:off x="534987" y="2167863"/>
          <a:ext cx="1141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8" name="Equation" r:id="rId6" imgW="1143000" imgH="838200" progId="Equation.3">
                  <p:embed/>
                </p:oleObj>
              </mc:Choice>
              <mc:Fallback>
                <p:oleObj name="Equation" r:id="rId6" imgW="11430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" y="2167863"/>
                        <a:ext cx="1141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Rectangle 7">
            <a:extLst>
              <a:ext uri="{FF2B5EF4-FFF2-40B4-BE49-F238E27FC236}">
                <a16:creationId xmlns:a16="http://schemas.microsoft.com/office/drawing/2014/main" id="{0F7FC4A8-E16B-4CB6-8987-0E3F52B6E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2" y="3393107"/>
            <a:ext cx="575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2000" dirty="0"/>
              <a:t>Applying Trapezoidal rule on each segment gives:</a:t>
            </a:r>
          </a:p>
        </p:txBody>
      </p:sp>
      <p:graphicFrame>
        <p:nvGraphicFramePr>
          <p:cNvPr id="44041" name="Object 8">
            <a:extLst>
              <a:ext uri="{FF2B5EF4-FFF2-40B4-BE49-F238E27FC236}">
                <a16:creationId xmlns:a16="http://schemas.microsoft.com/office/drawing/2014/main" id="{4C82ABFB-1ACD-48F6-8591-53C9E50F73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595342"/>
              </p:ext>
            </p:extLst>
          </p:nvPr>
        </p:nvGraphicFramePr>
        <p:xfrm>
          <a:off x="436562" y="4205754"/>
          <a:ext cx="1141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9" name="Equation" r:id="rId8" imgW="1143000" imgH="838200" progId="Equation.3">
                  <p:embed/>
                </p:oleObj>
              </mc:Choice>
              <mc:Fallback>
                <p:oleObj name="Equation" r:id="rId8" imgW="1143000" imgH="838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" y="4205754"/>
                        <a:ext cx="1141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9">
            <a:extLst>
              <a:ext uri="{FF2B5EF4-FFF2-40B4-BE49-F238E27FC236}">
                <a16:creationId xmlns:a16="http://schemas.microsoft.com/office/drawing/2014/main" id="{B59EAAB8-A5BE-4AD6-812B-7045D56A04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072276"/>
              </p:ext>
            </p:extLst>
          </p:nvPr>
        </p:nvGraphicFramePr>
        <p:xfrm>
          <a:off x="1796845" y="4205754"/>
          <a:ext cx="50387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0" name="Equation" r:id="rId9" imgW="5041900" imgH="812800" progId="Equation.3">
                  <p:embed/>
                </p:oleObj>
              </mc:Choice>
              <mc:Fallback>
                <p:oleObj name="Equation" r:id="rId9" imgW="5041900" imgH="812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845" y="4205754"/>
                        <a:ext cx="50387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>
            <a:extLst>
              <a:ext uri="{FF2B5EF4-FFF2-40B4-BE49-F238E27FC236}">
                <a16:creationId xmlns:a16="http://schemas.microsoft.com/office/drawing/2014/main" id="{39739E86-5C25-4CC2-90BC-988A7180C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2</a:t>
            </a:r>
          </a:p>
        </p:txBody>
      </p:sp>
      <p:sp>
        <p:nvSpPr>
          <p:cNvPr id="45061" name="Text Box 9">
            <a:extLst>
              <a:ext uri="{FF2B5EF4-FFF2-40B4-BE49-F238E27FC236}">
                <a16:creationId xmlns:a16="http://schemas.microsoft.com/office/drawing/2014/main" id="{5325D5F3-DE25-4308-A71A-89BDF37A5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18" y="1547812"/>
            <a:ext cx="739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/>
              <a:t>The vertical distance covered by</a:t>
            </a:r>
            <a:r>
              <a:rPr lang="en-US" altLang="en-US" sz="2000" b="1" i="1" dirty="0"/>
              <a:t> </a:t>
            </a:r>
            <a:r>
              <a:rPr lang="en-US" altLang="en-US" sz="2000" dirty="0"/>
              <a:t>a rocket from 8 to 30 seconds is given by:</a:t>
            </a:r>
          </a:p>
        </p:txBody>
      </p:sp>
      <p:graphicFrame>
        <p:nvGraphicFramePr>
          <p:cNvPr id="45062" name="Object 10">
            <a:extLst>
              <a:ext uri="{FF2B5EF4-FFF2-40B4-BE49-F238E27FC236}">
                <a16:creationId xmlns:a16="http://schemas.microsoft.com/office/drawing/2014/main" id="{B109931B-9473-4832-B0B7-22A276035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00169"/>
              </p:ext>
            </p:extLst>
          </p:nvPr>
        </p:nvGraphicFramePr>
        <p:xfrm>
          <a:off x="1751830" y="2458243"/>
          <a:ext cx="50577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7" name="Equation" r:id="rId4" imgW="5054600" imgH="838200" progId="Equation.3">
                  <p:embed/>
                </p:oleObj>
              </mc:Choice>
              <mc:Fallback>
                <p:oleObj name="Equation" r:id="rId4" imgW="5054600" imgH="838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830" y="2458243"/>
                        <a:ext cx="50577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Text Box 12">
            <a:extLst>
              <a:ext uri="{FF2B5EF4-FFF2-40B4-BE49-F238E27FC236}">
                <a16:creationId xmlns:a16="http://schemas.microsoft.com/office/drawing/2014/main" id="{1F2BC8C0-83BE-4549-9B6A-C38FACE85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2000"/>
              <a:t>a) Use two-segment Trapezoidal rule to find the distance covered.</a:t>
            </a:r>
          </a:p>
          <a:p>
            <a:pPr algn="l" eaLnBrk="1" hangingPunct="1"/>
            <a:r>
              <a:rPr lang="en-US" altLang="en-US" sz="2000"/>
              <a:t>b) Find the true error,     for part (a).</a:t>
            </a:r>
          </a:p>
          <a:p>
            <a:pPr algn="l" eaLnBrk="1" hangingPunct="1"/>
            <a:r>
              <a:rPr lang="en-US" altLang="en-US" sz="2000"/>
              <a:t>c) Find the absolute relative true error,      for part (a). </a:t>
            </a:r>
          </a:p>
        </p:txBody>
      </p:sp>
      <p:graphicFrame>
        <p:nvGraphicFramePr>
          <p:cNvPr id="45064" name="Object 13">
            <a:extLst>
              <a:ext uri="{FF2B5EF4-FFF2-40B4-BE49-F238E27FC236}">
                <a16:creationId xmlns:a16="http://schemas.microsoft.com/office/drawing/2014/main" id="{7E8A6C0B-87BB-4D40-B6CA-891874F9C8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953000"/>
          <a:ext cx="3302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8" name="Equation" r:id="rId6" imgW="241195" imgH="253890" progId="Equation.3">
                  <p:embed/>
                </p:oleObj>
              </mc:Choice>
              <mc:Fallback>
                <p:oleObj name="Equation" r:id="rId6" imgW="241195" imgH="25389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53000"/>
                        <a:ext cx="3302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15">
            <a:extLst>
              <a:ext uri="{FF2B5EF4-FFF2-40B4-BE49-F238E27FC236}">
                <a16:creationId xmlns:a16="http://schemas.microsoft.com/office/drawing/2014/main" id="{CEDC5144-6072-49BF-913C-F704B721B1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4648200"/>
          <a:ext cx="3317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9" name="Equation" r:id="rId8" imgW="177646" imgH="228402" progId="Equation.3">
                  <p:embed/>
                </p:oleObj>
              </mc:Choice>
              <mc:Fallback>
                <p:oleObj name="Equation" r:id="rId8" imgW="177646" imgH="22840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200"/>
                        <a:ext cx="3317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>
            <a:extLst>
              <a:ext uri="{FF2B5EF4-FFF2-40B4-BE49-F238E27FC236}">
                <a16:creationId xmlns:a16="http://schemas.microsoft.com/office/drawing/2014/main" id="{C9AF80D8-43E4-4880-ACCE-8A336CD2B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46085" name="Rectangle 4">
            <a:extLst>
              <a:ext uri="{FF2B5EF4-FFF2-40B4-BE49-F238E27FC236}">
                <a16:creationId xmlns:a16="http://schemas.microsoft.com/office/drawing/2014/main" id="{053C3DC3-1DF5-417A-BF03-3DC6E5BB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539" y="1376694"/>
            <a:ext cx="5934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2000" dirty="0"/>
              <a:t>a) The solution using 2-segment Trapezoidal rule is</a:t>
            </a:r>
          </a:p>
        </p:txBody>
      </p:sp>
      <p:graphicFrame>
        <p:nvGraphicFramePr>
          <p:cNvPr id="46086" name="Object 5">
            <a:extLst>
              <a:ext uri="{FF2B5EF4-FFF2-40B4-BE49-F238E27FC236}">
                <a16:creationId xmlns:a16="http://schemas.microsoft.com/office/drawing/2014/main" id="{029E0F8C-DBD0-4D9E-AB0B-FD977860E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544715"/>
              </p:ext>
            </p:extLst>
          </p:nvPr>
        </p:nvGraphicFramePr>
        <p:xfrm>
          <a:off x="778379" y="2136478"/>
          <a:ext cx="7183913" cy="112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0" name="Equation" r:id="rId4" imgW="4699000" imgH="736600" progId="Equation.3">
                  <p:embed/>
                </p:oleObj>
              </mc:Choice>
              <mc:Fallback>
                <p:oleObj name="Equation" r:id="rId4" imgW="4699000" imgH="736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379" y="2136478"/>
                        <a:ext cx="7183913" cy="1122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7" name="Group 26">
            <a:extLst>
              <a:ext uri="{FF2B5EF4-FFF2-40B4-BE49-F238E27FC236}">
                <a16:creationId xmlns:a16="http://schemas.microsoft.com/office/drawing/2014/main" id="{80CB9C38-0C53-465C-BFB1-423A0E1A994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464587"/>
            <a:ext cx="5814312" cy="2059913"/>
            <a:chOff x="432" y="2160"/>
            <a:chExt cx="3192" cy="1080"/>
          </a:xfrm>
        </p:grpSpPr>
        <p:grpSp>
          <p:nvGrpSpPr>
            <p:cNvPr id="46088" name="Group 25">
              <a:extLst>
                <a:ext uri="{FF2B5EF4-FFF2-40B4-BE49-F238E27FC236}">
                  <a16:creationId xmlns:a16="http://schemas.microsoft.com/office/drawing/2014/main" id="{E9C7456C-30A4-45A1-B1E1-00BD12C778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2400"/>
              <a:ext cx="2136" cy="162"/>
              <a:chOff x="1440" y="2448"/>
              <a:chExt cx="2136" cy="162"/>
            </a:xfrm>
          </p:grpSpPr>
          <p:graphicFrame>
            <p:nvGraphicFramePr>
              <p:cNvPr id="46095" name="Object 13">
                <a:extLst>
                  <a:ext uri="{FF2B5EF4-FFF2-40B4-BE49-F238E27FC236}">
                    <a16:creationId xmlns:a16="http://schemas.microsoft.com/office/drawing/2014/main" id="{CBAF9510-922D-4BCC-8621-8C25B9A30D3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440" y="2448"/>
              <a:ext cx="378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211" name="Equation" r:id="rId6" imgW="596641" imgH="253890" progId="Equation.3">
                      <p:embed/>
                    </p:oleObj>
                  </mc:Choice>
                  <mc:Fallback>
                    <p:oleObj name="Equation" r:id="rId6" imgW="596641" imgH="25389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" y="2448"/>
                            <a:ext cx="378" cy="1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096" name="Object 12">
                <a:extLst>
                  <a:ext uri="{FF2B5EF4-FFF2-40B4-BE49-F238E27FC236}">
                    <a16:creationId xmlns:a16="http://schemas.microsoft.com/office/drawing/2014/main" id="{9CB19A3C-2F45-4631-990F-25DAFAA80C6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256" y="2448"/>
              <a:ext cx="366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212" name="Equation" r:id="rId8" imgW="583947" imgH="253890" progId="Equation.3">
                      <p:embed/>
                    </p:oleObj>
                  </mc:Choice>
                  <mc:Fallback>
                    <p:oleObj name="Equation" r:id="rId8" imgW="583947" imgH="25389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" y="2448"/>
                            <a:ext cx="366" cy="1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097" name="Object 11">
                <a:extLst>
                  <a:ext uri="{FF2B5EF4-FFF2-40B4-BE49-F238E27FC236}">
                    <a16:creationId xmlns:a16="http://schemas.microsoft.com/office/drawing/2014/main" id="{2BD51E56-CF3E-42D1-8518-E397F80264A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120" y="2448"/>
              <a:ext cx="456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213" name="Equation" r:id="rId10" imgW="723586" imgH="253890" progId="Equation.3">
                      <p:embed/>
                    </p:oleObj>
                  </mc:Choice>
                  <mc:Fallback>
                    <p:oleObj name="Equation" r:id="rId10" imgW="723586" imgH="25389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2448"/>
                            <a:ext cx="456" cy="1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6089" name="Group 24">
              <a:extLst>
                <a:ext uri="{FF2B5EF4-FFF2-40B4-BE49-F238E27FC236}">
                  <a16:creationId xmlns:a16="http://schemas.microsoft.com/office/drawing/2014/main" id="{E583CDBE-07AF-487A-8CAE-796AE93E5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832"/>
              <a:ext cx="1794" cy="408"/>
              <a:chOff x="1440" y="2784"/>
              <a:chExt cx="1794" cy="408"/>
            </a:xfrm>
          </p:grpSpPr>
          <p:graphicFrame>
            <p:nvGraphicFramePr>
              <p:cNvPr id="46091" name="Object 9">
                <a:extLst>
                  <a:ext uri="{FF2B5EF4-FFF2-40B4-BE49-F238E27FC236}">
                    <a16:creationId xmlns:a16="http://schemas.microsoft.com/office/drawing/2014/main" id="{1EBA02E7-12E7-4149-B783-2BD61DADED4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208" y="2784"/>
              <a:ext cx="576" cy="4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214" name="Equation" r:id="rId12" imgW="914400" imgH="647700" progId="Equation.3">
                      <p:embed/>
                    </p:oleObj>
                  </mc:Choice>
                  <mc:Fallback>
                    <p:oleObj name="Equation" r:id="rId12" imgW="914400" imgH="64770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8" y="2784"/>
                            <a:ext cx="576" cy="4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6092" name="Group 23">
                <a:extLst>
                  <a:ext uri="{FF2B5EF4-FFF2-40B4-BE49-F238E27FC236}">
                    <a16:creationId xmlns:a16="http://schemas.microsoft.com/office/drawing/2014/main" id="{663A40BD-50D9-4301-9B58-067E206FFA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2784"/>
                <a:ext cx="1794" cy="408"/>
                <a:chOff x="1440" y="2784"/>
                <a:chExt cx="1794" cy="408"/>
              </a:xfrm>
            </p:grpSpPr>
            <p:graphicFrame>
              <p:nvGraphicFramePr>
                <p:cNvPr id="46093" name="Object 10">
                  <a:extLst>
                    <a:ext uri="{FF2B5EF4-FFF2-40B4-BE49-F238E27FC236}">
                      <a16:creationId xmlns:a16="http://schemas.microsoft.com/office/drawing/2014/main" id="{80733780-E74E-4E77-A057-4160F9CF760A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440" y="2784"/>
                <a:ext cx="642" cy="4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6215" name="Equation" r:id="rId14" imgW="1016000" imgH="647700" progId="Equation.3">
                        <p:embed/>
                      </p:oleObj>
                    </mc:Choice>
                    <mc:Fallback>
                      <p:oleObj name="Equation" r:id="rId14" imgW="1016000" imgH="647700" progId="Equation.3">
                        <p:embed/>
                        <p:pic>
                          <p:nvPicPr>
                            <p:cNvPr id="0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40" y="2784"/>
                              <a:ext cx="642" cy="40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6094" name="Object 8">
                  <a:extLst>
                    <a:ext uri="{FF2B5EF4-FFF2-40B4-BE49-F238E27FC236}">
                      <a16:creationId xmlns:a16="http://schemas.microsoft.com/office/drawing/2014/main" id="{1E7FA351-78B6-4F1C-AB2E-FDE405C5ABF5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928" y="2928"/>
                <a:ext cx="306" cy="1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6216" name="Equation" r:id="rId16" imgW="482391" imgH="241195" progId="Equation.3">
                        <p:embed/>
                      </p:oleObj>
                    </mc:Choice>
                    <mc:Fallback>
                      <p:oleObj name="Equation" r:id="rId16" imgW="482391" imgH="241195" progId="Equation.3">
                        <p:embed/>
                        <p:pic>
                          <p:nvPicPr>
                            <p:cNvPr id="0" name="Object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28" y="2928"/>
                              <a:ext cx="306" cy="1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6090" name="Text Box 21">
              <a:extLst>
                <a:ext uri="{FF2B5EF4-FFF2-40B4-BE49-F238E27FC236}">
                  <a16:creationId xmlns:a16="http://schemas.microsoft.com/office/drawing/2014/main" id="{89489E87-FF6C-4461-B04C-93585122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160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en-US" altLang="en-US" sz="200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>
            <a:extLst>
              <a:ext uri="{FF2B5EF4-FFF2-40B4-BE49-F238E27FC236}">
                <a16:creationId xmlns:a16="http://schemas.microsoft.com/office/drawing/2014/main" id="{1E8D0E68-E484-40F8-B268-3EDCE9506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graphicFrame>
        <p:nvGraphicFramePr>
          <p:cNvPr id="47109" name="Object 7">
            <a:extLst>
              <a:ext uri="{FF2B5EF4-FFF2-40B4-BE49-F238E27FC236}">
                <a16:creationId xmlns:a16="http://schemas.microsoft.com/office/drawing/2014/main" id="{E2D48151-5E16-42CA-A0FC-093942D9A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498685"/>
              </p:ext>
            </p:extLst>
          </p:nvPr>
        </p:nvGraphicFramePr>
        <p:xfrm>
          <a:off x="2133600" y="2273300"/>
          <a:ext cx="651926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8" name="Equation" r:id="rId4" imgW="4902200" imgH="736600" progId="Equation.3">
                  <p:embed/>
                </p:oleObj>
              </mc:Choice>
              <mc:Fallback>
                <p:oleObj name="Equation" r:id="rId4" imgW="4902200" imgH="736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73300"/>
                        <a:ext cx="651926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>
            <a:extLst>
              <a:ext uri="{FF2B5EF4-FFF2-40B4-BE49-F238E27FC236}">
                <a16:creationId xmlns:a16="http://schemas.microsoft.com/office/drawing/2014/main" id="{C16CF547-98E3-42F8-A8C0-26FF24DD80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02125"/>
              </p:ext>
            </p:extLst>
          </p:nvPr>
        </p:nvGraphicFramePr>
        <p:xfrm>
          <a:off x="2372192" y="3344654"/>
          <a:ext cx="458512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name="Equation" r:id="rId6" imgW="3302000" imgH="647700" progId="Equation.3">
                  <p:embed/>
                </p:oleObj>
              </mc:Choice>
              <mc:Fallback>
                <p:oleObj name="Equation" r:id="rId6" imgW="3302000" imgH="647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192" y="3344654"/>
                        <a:ext cx="458512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5">
            <a:extLst>
              <a:ext uri="{FF2B5EF4-FFF2-40B4-BE49-F238E27FC236}">
                <a16:creationId xmlns:a16="http://schemas.microsoft.com/office/drawing/2014/main" id="{7C416BC0-AA15-4FF6-8B1F-51CAAC429D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55208"/>
              </p:ext>
            </p:extLst>
          </p:nvPr>
        </p:nvGraphicFramePr>
        <p:xfrm>
          <a:off x="2372192" y="4482608"/>
          <a:ext cx="4727600" cy="803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name="Equation" r:id="rId8" imgW="3810000" imgH="647700" progId="Equation.3">
                  <p:embed/>
                </p:oleObj>
              </mc:Choice>
              <mc:Fallback>
                <p:oleObj name="Equation" r:id="rId8" imgW="38100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192" y="4482608"/>
                        <a:ext cx="4727600" cy="803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4">
            <a:extLst>
              <a:ext uri="{FF2B5EF4-FFF2-40B4-BE49-F238E27FC236}">
                <a16:creationId xmlns:a16="http://schemas.microsoft.com/office/drawing/2014/main" id="{12A2D92F-CA4B-48BA-A851-E236F563E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84017"/>
              </p:ext>
            </p:extLst>
          </p:nvPr>
        </p:nvGraphicFramePr>
        <p:xfrm>
          <a:off x="2372192" y="5525729"/>
          <a:ext cx="2066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1" name="Equation" r:id="rId10" imgW="1180588" imgH="304668" progId="Equation.3">
                  <p:embed/>
                </p:oleObj>
              </mc:Choice>
              <mc:Fallback>
                <p:oleObj name="Equation" r:id="rId10" imgW="1180588" imgH="30466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192" y="5525729"/>
                        <a:ext cx="2066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3" name="Text Box 12">
            <a:extLst>
              <a:ext uri="{FF2B5EF4-FFF2-40B4-BE49-F238E27FC236}">
                <a16:creationId xmlns:a16="http://schemas.microsoft.com/office/drawing/2014/main" id="{117C23AA-ADCB-4952-A4E1-12504B153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335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/>
              <a:t>Then: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>
            <a:extLst>
              <a:ext uri="{FF2B5EF4-FFF2-40B4-BE49-F238E27FC236}">
                <a16:creationId xmlns:a16="http://schemas.microsoft.com/office/drawing/2014/main" id="{ADC36F66-D8F1-4F7E-9DA3-4C54FDB08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grpSp>
        <p:nvGrpSpPr>
          <p:cNvPr id="48133" name="Group 13">
            <a:extLst>
              <a:ext uri="{FF2B5EF4-FFF2-40B4-BE49-F238E27FC236}">
                <a16:creationId xmlns:a16="http://schemas.microsoft.com/office/drawing/2014/main" id="{C25AEADA-047F-496E-AD2A-64AD7C4F31E1}"/>
              </a:ext>
            </a:extLst>
          </p:cNvPr>
          <p:cNvGrpSpPr>
            <a:grpSpLocks/>
          </p:cNvGrpSpPr>
          <p:nvPr/>
        </p:nvGrpSpPr>
        <p:grpSpPr bwMode="auto">
          <a:xfrm>
            <a:off x="1028700" y="2609387"/>
            <a:ext cx="7086600" cy="733425"/>
            <a:chOff x="672" y="1872"/>
            <a:chExt cx="3666" cy="462"/>
          </a:xfrm>
        </p:grpSpPr>
        <p:graphicFrame>
          <p:nvGraphicFramePr>
            <p:cNvPr id="48138" name="Object 6">
              <a:extLst>
                <a:ext uri="{FF2B5EF4-FFF2-40B4-BE49-F238E27FC236}">
                  <a16:creationId xmlns:a16="http://schemas.microsoft.com/office/drawing/2014/main" id="{772BDFF4-1730-48E8-8345-BD5D18FEB6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72" y="1872"/>
            <a:ext cx="2826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04" name="Equation" r:id="rId4" imgW="4483100" imgH="736600" progId="Equation.3">
                    <p:embed/>
                  </p:oleObj>
                </mc:Choice>
                <mc:Fallback>
                  <p:oleObj name="Equation" r:id="rId4" imgW="4483100" imgH="736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872"/>
                          <a:ext cx="2826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9" name="Object 4">
              <a:extLst>
                <a:ext uri="{FF2B5EF4-FFF2-40B4-BE49-F238E27FC236}">
                  <a16:creationId xmlns:a16="http://schemas.microsoft.com/office/drawing/2014/main" id="{65B06C90-ED3B-4019-979A-9547081EEB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2016"/>
            <a:ext cx="73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05" name="Equation" r:id="rId6" imgW="1167893" imgH="304668" progId="Equation.3">
                    <p:embed/>
                  </p:oleObj>
                </mc:Choice>
                <mc:Fallback>
                  <p:oleObj name="Equation" r:id="rId6" imgW="1167893" imgH="304668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016"/>
                          <a:ext cx="73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134" name="Rectangle 12">
            <a:extLst>
              <a:ext uri="{FF2B5EF4-FFF2-40B4-BE49-F238E27FC236}">
                <a16:creationId xmlns:a16="http://schemas.microsoft.com/office/drawing/2014/main" id="{80D44D09-02E5-4403-8E3A-FB51D6F3C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59" y="1601788"/>
            <a:ext cx="588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dirty="0"/>
              <a:t>b) The exact value of the above integral is</a:t>
            </a:r>
          </a:p>
        </p:txBody>
      </p:sp>
      <p:sp>
        <p:nvSpPr>
          <p:cNvPr id="48135" name="Rectangle 14">
            <a:extLst>
              <a:ext uri="{FF2B5EF4-FFF2-40B4-BE49-F238E27FC236}">
                <a16:creationId xmlns:a16="http://schemas.microsoft.com/office/drawing/2014/main" id="{D695F1BE-D07A-48A8-AB68-D1827A9A7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70" y="3500077"/>
            <a:ext cx="2700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dirty="0"/>
              <a:t>so the true error is</a:t>
            </a:r>
          </a:p>
        </p:txBody>
      </p:sp>
      <p:graphicFrame>
        <p:nvGraphicFramePr>
          <p:cNvPr id="48136" name="Object 16">
            <a:extLst>
              <a:ext uri="{FF2B5EF4-FFF2-40B4-BE49-F238E27FC236}">
                <a16:creationId xmlns:a16="http://schemas.microsoft.com/office/drawing/2014/main" id="{53E444F9-3E5A-4AFE-802D-BD173A62E9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660730"/>
              </p:ext>
            </p:extLst>
          </p:nvPr>
        </p:nvGraphicFramePr>
        <p:xfrm>
          <a:off x="909637" y="4213405"/>
          <a:ext cx="6115738" cy="50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6" name="Equation" r:id="rId8" imgW="4140200" imgH="342900" progId="Equation.3">
                  <p:embed/>
                </p:oleObj>
              </mc:Choice>
              <mc:Fallback>
                <p:oleObj name="Equation" r:id="rId8" imgW="4140200" imgH="342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7" y="4213405"/>
                        <a:ext cx="6115738" cy="506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15">
            <a:extLst>
              <a:ext uri="{FF2B5EF4-FFF2-40B4-BE49-F238E27FC236}">
                <a16:creationId xmlns:a16="http://schemas.microsoft.com/office/drawing/2014/main" id="{D5B1D350-C349-4E8F-A8CA-92C73E779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890208"/>
              </p:ext>
            </p:extLst>
          </p:nvPr>
        </p:nvGraphicFramePr>
        <p:xfrm>
          <a:off x="1524000" y="4911899"/>
          <a:ext cx="3125493" cy="456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7" name="Equation" r:id="rId10" imgW="1765300" imgH="254000" progId="Equation.3">
                  <p:embed/>
                </p:oleObj>
              </mc:Choice>
              <mc:Fallback>
                <p:oleObj name="Equation" r:id="rId10" imgW="1765300" imgH="254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11899"/>
                        <a:ext cx="3125493" cy="456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66D574EC-9E8D-42BF-98BE-247356E52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5481" y="192088"/>
            <a:ext cx="7793037" cy="722312"/>
          </a:xfrm>
        </p:spPr>
        <p:txBody>
          <a:bodyPr/>
          <a:lstStyle/>
          <a:p>
            <a:pPr algn="ctr"/>
            <a:r>
              <a:rPr lang="en-US" altLang="en-US" dirty="0"/>
              <a:t>What is Integration</a:t>
            </a:r>
          </a:p>
        </p:txBody>
      </p:sp>
      <p:graphicFrame>
        <p:nvGraphicFramePr>
          <p:cNvPr id="30726" name="Object 121">
            <a:extLst>
              <a:ext uri="{FF2B5EF4-FFF2-40B4-BE49-F238E27FC236}">
                <a16:creationId xmlns:a16="http://schemas.microsoft.com/office/drawing/2014/main" id="{A0C4BD0C-A765-4FA4-81FE-1EAAD2968CCC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838200" y="3733800"/>
          <a:ext cx="1587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4" imgW="1587500" imgH="838200" progId="Equation.3">
                  <p:embed/>
                </p:oleObj>
              </mc:Choice>
              <mc:Fallback>
                <p:oleObj name="Equation" r:id="rId4" imgW="1587500" imgH="83820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1587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3">
            <a:extLst>
              <a:ext uri="{FF2B5EF4-FFF2-40B4-BE49-F238E27FC236}">
                <a16:creationId xmlns:a16="http://schemas.microsoft.com/office/drawing/2014/main" id="{F91AF518-B8C3-4112-AE9D-F9D0D77684F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8307" y="1284441"/>
            <a:ext cx="2514600" cy="83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	</a:t>
            </a:r>
            <a:r>
              <a:rPr lang="en-US" altLang="en-US" sz="2100" b="1">
                <a:cs typeface="Times New Roman" panose="02020603050405020304" pitchFamily="18" charset="0"/>
              </a:rPr>
              <a:t>Integration:</a:t>
            </a:r>
          </a:p>
        </p:txBody>
      </p:sp>
      <p:sp>
        <p:nvSpPr>
          <p:cNvPr id="30727" name="Rectangle 123">
            <a:extLst>
              <a:ext uri="{FF2B5EF4-FFF2-40B4-BE49-F238E27FC236}">
                <a16:creationId xmlns:a16="http://schemas.microsoft.com/office/drawing/2014/main" id="{EDA60E3C-32C2-4549-80E8-195AA997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32766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The process of measuring the area under a function plotted on a graph.</a:t>
            </a:r>
          </a:p>
        </p:txBody>
      </p:sp>
      <p:sp>
        <p:nvSpPr>
          <p:cNvPr id="30728" name="Text Box 124">
            <a:extLst>
              <a:ext uri="{FF2B5EF4-FFF2-40B4-BE49-F238E27FC236}">
                <a16:creationId xmlns:a16="http://schemas.microsoft.com/office/drawing/2014/main" id="{F6F9EB8D-2091-4DB2-B4C3-F958FFD38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34290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Where: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900" i="1"/>
              <a:t>f(x) </a:t>
            </a:r>
            <a:r>
              <a:rPr lang="en-US" altLang="en-US" sz="1900"/>
              <a:t>is the integrand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a= lower limit of integration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b= upper limit of integration</a:t>
            </a:r>
            <a:endParaRPr lang="en-US" altLang="en-US" sz="1900" i="1"/>
          </a:p>
        </p:txBody>
      </p:sp>
      <p:graphicFrame>
        <p:nvGraphicFramePr>
          <p:cNvPr id="30729" name="Object 227">
            <a:extLst>
              <a:ext uri="{FF2B5EF4-FFF2-40B4-BE49-F238E27FC236}">
                <a16:creationId xmlns:a16="http://schemas.microsoft.com/office/drawing/2014/main" id="{681BE729-9126-4837-92E0-02570130E7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40113" y="381000"/>
          <a:ext cx="5703887" cy="618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Document" r:id="rId6" imgW="6003945" imgH="6505176" progId="Word.Document.8">
                  <p:embed/>
                </p:oleObj>
              </mc:Choice>
              <mc:Fallback>
                <p:oleObj name="Document" r:id="rId6" imgW="6003945" imgH="6505176" progId="Word.Document.8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81000"/>
                        <a:ext cx="5703887" cy="618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>
            <a:extLst>
              <a:ext uri="{FF2B5EF4-FFF2-40B4-BE49-F238E27FC236}">
                <a16:creationId xmlns:a16="http://schemas.microsoft.com/office/drawing/2014/main" id="{AD388C47-D040-44D4-B68E-BF9D5F64E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grpSp>
        <p:nvGrpSpPr>
          <p:cNvPr id="49157" name="Group 9">
            <a:extLst>
              <a:ext uri="{FF2B5EF4-FFF2-40B4-BE49-F238E27FC236}">
                <a16:creationId xmlns:a16="http://schemas.microsoft.com/office/drawing/2014/main" id="{5ED0155D-E547-46FF-9304-D529EF67B074}"/>
              </a:ext>
            </a:extLst>
          </p:cNvPr>
          <p:cNvGrpSpPr>
            <a:grpSpLocks/>
          </p:cNvGrpSpPr>
          <p:nvPr/>
        </p:nvGrpSpPr>
        <p:grpSpPr bwMode="auto">
          <a:xfrm>
            <a:off x="624347" y="1575977"/>
            <a:ext cx="7071853" cy="687798"/>
            <a:chOff x="864" y="2631"/>
            <a:chExt cx="4080" cy="297"/>
          </a:xfrm>
        </p:grpSpPr>
        <p:sp>
          <p:nvSpPr>
            <p:cNvPr id="49161" name="Rectangle 10">
              <a:extLst>
                <a:ext uri="{FF2B5EF4-FFF2-40B4-BE49-F238E27FC236}">
                  <a16:creationId xmlns:a16="http://schemas.microsoft.com/office/drawing/2014/main" id="{B8949FFD-32BC-41D4-BADD-1BB532B33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631"/>
              <a:ext cx="24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sz="2000" dirty="0">
                  <a:cs typeface="Times New Roman" panose="02020603050405020304" pitchFamily="18" charset="0"/>
                </a:rPr>
                <a:t>The absolute relative true error</a:t>
              </a:r>
              <a:r>
                <a:rPr lang="en-US" altLang="en-US" dirty="0">
                  <a:cs typeface="Times New Roman" panose="02020603050405020304" pitchFamily="18" charset="0"/>
                </a:rPr>
                <a:t>, </a:t>
              </a:r>
              <a:endParaRPr lang="en-US" altLang="en-US" dirty="0"/>
            </a:p>
          </p:txBody>
        </p:sp>
        <p:sp>
          <p:nvSpPr>
            <p:cNvPr id="49162" name="Rectangle 11">
              <a:extLst>
                <a:ext uri="{FF2B5EF4-FFF2-40B4-BE49-F238E27FC236}">
                  <a16:creationId xmlns:a16="http://schemas.microsoft.com/office/drawing/2014/main" id="{0DD224C2-E5DA-4FB9-A20C-16ED57C06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640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>
                  <a:cs typeface="Times New Roman" panose="02020603050405020304" pitchFamily="18" charset="0"/>
                </a:rPr>
                <a:t>, </a:t>
              </a:r>
              <a:r>
                <a:rPr lang="en-US" altLang="en-US" sz="2000">
                  <a:cs typeface="Times New Roman" panose="02020603050405020304" pitchFamily="18" charset="0"/>
                </a:rPr>
                <a:t>would be</a:t>
              </a:r>
              <a:r>
                <a:rPr lang="en-US" altLang="en-US"/>
                <a:t> </a:t>
              </a:r>
            </a:p>
          </p:txBody>
        </p:sp>
        <p:graphicFrame>
          <p:nvGraphicFramePr>
            <p:cNvPr id="49163" name="Object 12">
              <a:extLst>
                <a:ext uri="{FF2B5EF4-FFF2-40B4-BE49-F238E27FC236}">
                  <a16:creationId xmlns:a16="http://schemas.microsoft.com/office/drawing/2014/main" id="{BD8A5F49-DEF6-4910-8C62-5807556858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2640"/>
            <a:ext cx="210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28" name="Equation" r:id="rId4" imgW="330200" imgH="368300" progId="Equation.3">
                    <p:embed/>
                  </p:oleObj>
                </mc:Choice>
                <mc:Fallback>
                  <p:oleObj name="Equation" r:id="rId4" imgW="330200" imgH="3683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640"/>
                          <a:ext cx="210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9158" name="Object 19">
            <a:extLst>
              <a:ext uri="{FF2B5EF4-FFF2-40B4-BE49-F238E27FC236}">
                <a16:creationId xmlns:a16="http://schemas.microsoft.com/office/drawing/2014/main" id="{EA9BA911-205F-4B92-8EA8-BBA08EA60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310111"/>
              </p:ext>
            </p:extLst>
          </p:nvPr>
        </p:nvGraphicFramePr>
        <p:xfrm>
          <a:off x="1509252" y="2454719"/>
          <a:ext cx="3048000" cy="88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9" name="Equation" r:id="rId6" imgW="1473200" imgH="431800" progId="Equation.3">
                  <p:embed/>
                </p:oleObj>
              </mc:Choice>
              <mc:Fallback>
                <p:oleObj name="Equation" r:id="rId6" imgW="1473200" imgH="431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252" y="2454719"/>
                        <a:ext cx="3048000" cy="88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27">
            <a:extLst>
              <a:ext uri="{FF2B5EF4-FFF2-40B4-BE49-F238E27FC236}">
                <a16:creationId xmlns:a16="http://schemas.microsoft.com/office/drawing/2014/main" id="{8D420D08-289A-46F9-8A08-91783CA47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75809"/>
              </p:ext>
            </p:extLst>
          </p:nvPr>
        </p:nvGraphicFramePr>
        <p:xfrm>
          <a:off x="2063921" y="3429000"/>
          <a:ext cx="272034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0" name="Equation" r:id="rId8" imgW="1435100" imgH="431800" progId="Equation.3">
                  <p:embed/>
                </p:oleObj>
              </mc:Choice>
              <mc:Fallback>
                <p:oleObj name="Equation" r:id="rId8" imgW="1435100" imgH="431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921" y="3429000"/>
                        <a:ext cx="272034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26">
            <a:extLst>
              <a:ext uri="{FF2B5EF4-FFF2-40B4-BE49-F238E27FC236}">
                <a16:creationId xmlns:a16="http://schemas.microsoft.com/office/drawing/2014/main" id="{5F5537C5-58A9-4C94-844D-B2B93F423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92606"/>
              </p:ext>
            </p:extLst>
          </p:nvPr>
        </p:nvGraphicFramePr>
        <p:xfrm>
          <a:off x="2368891" y="4524901"/>
          <a:ext cx="2110399" cy="54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1" name="Equation" r:id="rId10" imgW="698197" imgH="177723" progId="Equation.3">
                  <p:embed/>
                </p:oleObj>
              </mc:Choice>
              <mc:Fallback>
                <p:oleObj name="Equation" r:id="rId10" imgW="698197" imgH="177723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891" y="4524901"/>
                        <a:ext cx="2110399" cy="547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>
            <a:extLst>
              <a:ext uri="{FF2B5EF4-FFF2-40B4-BE49-F238E27FC236}">
                <a16:creationId xmlns:a16="http://schemas.microsoft.com/office/drawing/2014/main" id="{A42BCB30-49DE-458F-B8C7-5DF171C9E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93038" cy="1143000"/>
          </a:xfrm>
        </p:spPr>
        <p:txBody>
          <a:bodyPr/>
          <a:lstStyle/>
          <a:p>
            <a:r>
              <a:rPr lang="en-US" altLang="en-US"/>
              <a:t>Solution (cont)</a:t>
            </a:r>
          </a:p>
        </p:txBody>
      </p:sp>
      <p:sp>
        <p:nvSpPr>
          <p:cNvPr id="50181" name="Rectangle 4">
            <a:extLst>
              <a:ext uri="{FF2B5EF4-FFF2-40B4-BE49-F238E27FC236}">
                <a16:creationId xmlns:a16="http://schemas.microsoft.com/office/drawing/2014/main" id="{AC8B2873-14A6-4C3F-96CE-808D6069D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1" y="1430144"/>
            <a:ext cx="25653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US" altLang="en-US" sz="2000" dirty="0"/>
              <a:t>Table 1 gives the values obtained using multiple segment Trapezoidal rule for </a:t>
            </a:r>
          </a:p>
        </p:txBody>
      </p:sp>
      <p:graphicFrame>
        <p:nvGraphicFramePr>
          <p:cNvPr id="327985" name="Group 305">
            <a:extLst>
              <a:ext uri="{FF2B5EF4-FFF2-40B4-BE49-F238E27FC236}">
                <a16:creationId xmlns:a16="http://schemas.microsoft.com/office/drawing/2014/main" id="{ACAC164B-4315-4AB2-B18A-1869E7810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87643"/>
              </p:ext>
            </p:extLst>
          </p:nvPr>
        </p:nvGraphicFramePr>
        <p:xfrm>
          <a:off x="2895600" y="838200"/>
          <a:ext cx="5979653" cy="3429000"/>
        </p:xfrm>
        <a:graphic>
          <a:graphicData uri="http://schemas.openxmlformats.org/drawingml/2006/table">
            <a:tbl>
              <a:tblPr/>
              <a:tblGrid>
                <a:gridCol w="119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5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Value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11868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-807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7.296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---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11266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-205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1.853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5.343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11153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-91.4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0.8265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1.019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11113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-51.5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0.4655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0.3594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11094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-33.0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0.2981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0.1669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11084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-22.9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0.2070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0.09082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11078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-16.8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0.1521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0.05482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11074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-12.9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0.1165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0.03560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0245" name="Object 306">
            <a:extLst>
              <a:ext uri="{FF2B5EF4-FFF2-40B4-BE49-F238E27FC236}">
                <a16:creationId xmlns:a16="http://schemas.microsoft.com/office/drawing/2014/main" id="{1FBCCB54-88E4-48DD-B98E-52B7F9974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300858"/>
              </p:ext>
            </p:extLst>
          </p:nvPr>
        </p:nvGraphicFramePr>
        <p:xfrm>
          <a:off x="304800" y="4882843"/>
          <a:ext cx="5562602" cy="101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8" name="Equation" r:id="rId4" imgW="4000500" imgH="736600" progId="Equation.3">
                  <p:embed/>
                </p:oleObj>
              </mc:Choice>
              <mc:Fallback>
                <p:oleObj name="Equation" r:id="rId4" imgW="4000500" imgH="736600" progId="Equation.3">
                  <p:embed/>
                  <p:pic>
                    <p:nvPicPr>
                      <p:cNvPr id="0" name="Object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82843"/>
                        <a:ext cx="5562602" cy="101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46" name="Text Box 308">
            <a:extLst>
              <a:ext uri="{FF2B5EF4-FFF2-40B4-BE49-F238E27FC236}">
                <a16:creationId xmlns:a16="http://schemas.microsoft.com/office/drawing/2014/main" id="{C2A94219-77EA-41DE-845C-8A0B4A194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069" y="4389848"/>
            <a:ext cx="419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200" b="1" dirty="0"/>
              <a:t>Table 1: Multiple Segment Trapezoidal Rule Values</a:t>
            </a:r>
          </a:p>
        </p:txBody>
      </p:sp>
      <p:graphicFrame>
        <p:nvGraphicFramePr>
          <p:cNvPr id="50247" name="Object 327">
            <a:extLst>
              <a:ext uri="{FF2B5EF4-FFF2-40B4-BE49-F238E27FC236}">
                <a16:creationId xmlns:a16="http://schemas.microsoft.com/office/drawing/2014/main" id="{546EE651-93E3-457F-88D7-3ECCBA217B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339561"/>
              </p:ext>
            </p:extLst>
          </p:nvPr>
        </p:nvGraphicFramePr>
        <p:xfrm>
          <a:off x="6934200" y="899524"/>
          <a:ext cx="3587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9" name="Equation" r:id="rId6" imgW="355320" imgH="253800" progId="Equation.3">
                  <p:embed/>
                </p:oleObj>
              </mc:Choice>
              <mc:Fallback>
                <p:oleObj name="Equation" r:id="rId6" imgW="355320" imgH="253800" progId="Equation.3">
                  <p:embed/>
                  <p:pic>
                    <p:nvPicPr>
                      <p:cNvPr id="0" name="Object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899524"/>
                        <a:ext cx="35877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48" name="Object 329">
            <a:extLst>
              <a:ext uri="{FF2B5EF4-FFF2-40B4-BE49-F238E27FC236}">
                <a16:creationId xmlns:a16="http://schemas.microsoft.com/office/drawing/2014/main" id="{ACE46AFC-1AA2-44F8-9AAC-A354FEBE67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071382"/>
              </p:ext>
            </p:extLst>
          </p:nvPr>
        </p:nvGraphicFramePr>
        <p:xfrm>
          <a:off x="8099426" y="899524"/>
          <a:ext cx="3794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0" name="Equation" r:id="rId8" imgW="380880" imgH="253800" progId="Equation.3">
                  <p:embed/>
                </p:oleObj>
              </mc:Choice>
              <mc:Fallback>
                <p:oleObj name="Equation" r:id="rId8" imgW="380880" imgH="253800" progId="Equation.3">
                  <p:embed/>
                  <p:pic>
                    <p:nvPicPr>
                      <p:cNvPr id="0" name="Object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426" y="899524"/>
                        <a:ext cx="379412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49" name="TextBox 1">
            <a:extLst>
              <a:ext uri="{FF2B5EF4-FFF2-40B4-BE49-F238E27FC236}">
                <a16:creationId xmlns:a16="http://schemas.microsoft.com/office/drawing/2014/main" id="{78403C0D-F38D-42E6-BBC4-9CA37177E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97" y="6051755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Exact Value=11061 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>
            <a:extLst>
              <a:ext uri="{FF2B5EF4-FFF2-40B4-BE49-F238E27FC236}">
                <a16:creationId xmlns:a16="http://schemas.microsoft.com/office/drawing/2014/main" id="{4B7EEBFD-A623-4848-AD5D-C36895BDF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</a:t>
            </a:r>
          </a:p>
        </p:txBody>
      </p:sp>
      <p:sp>
        <p:nvSpPr>
          <p:cNvPr id="51205" name="Rectangle 4">
            <a:extLst>
              <a:ext uri="{FF2B5EF4-FFF2-40B4-BE49-F238E27FC236}">
                <a16:creationId xmlns:a16="http://schemas.microsoft.com/office/drawing/2014/main" id="{DCED5BBC-8271-430F-A858-768860656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8" y="1342998"/>
            <a:ext cx="80010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dirty="0"/>
              <a:t>Use Multiple Segment Trapezoidal Rule to find the area under the curve</a:t>
            </a:r>
          </a:p>
        </p:txBody>
      </p:sp>
      <p:graphicFrame>
        <p:nvGraphicFramePr>
          <p:cNvPr id="51206" name="Object 23">
            <a:extLst>
              <a:ext uri="{FF2B5EF4-FFF2-40B4-BE49-F238E27FC236}">
                <a16:creationId xmlns:a16="http://schemas.microsoft.com/office/drawing/2014/main" id="{FB2027CB-057E-4128-B024-248E40233B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457138"/>
              </p:ext>
            </p:extLst>
          </p:nvPr>
        </p:nvGraphicFramePr>
        <p:xfrm>
          <a:off x="990600" y="2335893"/>
          <a:ext cx="1676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0" name="Equation" r:id="rId4" imgW="1676400" imgH="749300" progId="Equation.3">
                  <p:embed/>
                </p:oleObj>
              </mc:Choice>
              <mc:Fallback>
                <p:oleObj name="Equation" r:id="rId4" imgW="1676400" imgH="7493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35893"/>
                        <a:ext cx="16764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07" name="Group 31">
            <a:extLst>
              <a:ext uri="{FF2B5EF4-FFF2-40B4-BE49-F238E27FC236}">
                <a16:creationId xmlns:a16="http://schemas.microsoft.com/office/drawing/2014/main" id="{02539662-60FD-46FC-BC61-E8A210D24137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412093"/>
            <a:ext cx="3733800" cy="495300"/>
            <a:chOff x="1152" y="2616"/>
            <a:chExt cx="2352" cy="312"/>
          </a:xfrm>
        </p:grpSpPr>
        <p:sp>
          <p:nvSpPr>
            <p:cNvPr id="51214" name="Rectangle 12">
              <a:extLst>
                <a:ext uri="{FF2B5EF4-FFF2-40B4-BE49-F238E27FC236}">
                  <a16:creationId xmlns:a16="http://schemas.microsoft.com/office/drawing/2014/main" id="{208D5DF0-8EAC-41DE-A05B-5ED5D67A1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640"/>
              <a:ext cx="5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/>
                <a:t>from </a:t>
              </a:r>
            </a:p>
          </p:txBody>
        </p:sp>
        <p:sp>
          <p:nvSpPr>
            <p:cNvPr id="51215" name="Rectangle 16">
              <a:extLst>
                <a:ext uri="{FF2B5EF4-FFF2-40B4-BE49-F238E27FC236}">
                  <a16:creationId xmlns:a16="http://schemas.microsoft.com/office/drawing/2014/main" id="{DDB9822A-3E5B-4BCD-8920-3EF820480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16"/>
              <a:ext cx="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/>
                <a:t>to </a:t>
              </a:r>
            </a:p>
          </p:txBody>
        </p:sp>
        <p:graphicFrame>
          <p:nvGraphicFramePr>
            <p:cNvPr id="51216" name="Object 25">
              <a:extLst>
                <a:ext uri="{FF2B5EF4-FFF2-40B4-BE49-F238E27FC236}">
                  <a16:creationId xmlns:a16="http://schemas.microsoft.com/office/drawing/2014/main" id="{B5211552-3F6E-470C-B07B-897E53BE19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0" y="2688"/>
            <a:ext cx="408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1" name="Equation" r:id="rId6" imgW="647700" imgH="279400" progId="Equation.3">
                    <p:embed/>
                  </p:oleObj>
                </mc:Choice>
                <mc:Fallback>
                  <p:oleObj name="Equation" r:id="rId6" imgW="647700" imgH="2794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688"/>
                          <a:ext cx="408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7" name="Object 28">
              <a:extLst>
                <a:ext uri="{FF2B5EF4-FFF2-40B4-BE49-F238E27FC236}">
                  <a16:creationId xmlns:a16="http://schemas.microsoft.com/office/drawing/2014/main" id="{6F04D892-9850-4EC7-92B1-9536A6E49E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4" y="2688"/>
            <a:ext cx="48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2" name="Equation" r:id="rId8" imgW="761669" imgH="279279" progId="Equation.3">
                    <p:embed/>
                  </p:oleObj>
                </mc:Choice>
                <mc:Fallback>
                  <p:oleObj name="Equation" r:id="rId8" imgW="761669" imgH="279279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688"/>
                          <a:ext cx="48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08" name="Rectangle 33">
            <a:extLst>
              <a:ext uri="{FF2B5EF4-FFF2-40B4-BE49-F238E27FC236}">
                <a16:creationId xmlns:a16="http://schemas.microsoft.com/office/drawing/2014/main" id="{B1921785-0DF4-4C95-956C-D9F52729C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99" y="3287259"/>
            <a:ext cx="400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dirty="0"/>
              <a:t>Using two segments, we get</a:t>
            </a:r>
          </a:p>
        </p:txBody>
      </p:sp>
      <p:graphicFrame>
        <p:nvGraphicFramePr>
          <p:cNvPr id="51209" name="Object 34">
            <a:extLst>
              <a:ext uri="{FF2B5EF4-FFF2-40B4-BE49-F238E27FC236}">
                <a16:creationId xmlns:a16="http://schemas.microsoft.com/office/drawing/2014/main" id="{EB964A78-BF12-4280-9C16-0535E0F802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984434"/>
              </p:ext>
            </p:extLst>
          </p:nvPr>
        </p:nvGraphicFramePr>
        <p:xfrm>
          <a:off x="5486399" y="3287259"/>
          <a:ext cx="1476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3" name="Equation" r:id="rId10" imgW="1473200" imgH="647700" progId="Equation.3">
                  <p:embed/>
                </p:oleObj>
              </mc:Choice>
              <mc:Fallback>
                <p:oleObj name="Equation" r:id="rId10" imgW="1473200" imgH="647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399" y="3287259"/>
                        <a:ext cx="1476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35">
            <a:extLst>
              <a:ext uri="{FF2B5EF4-FFF2-40B4-BE49-F238E27FC236}">
                <a16:creationId xmlns:a16="http://schemas.microsoft.com/office/drawing/2014/main" id="{E6D58F6F-3E39-4ADB-96D4-06CF47E938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29460"/>
              </p:ext>
            </p:extLst>
          </p:nvPr>
        </p:nvGraphicFramePr>
        <p:xfrm>
          <a:off x="504824" y="4181448"/>
          <a:ext cx="2057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4" name="Equation" r:id="rId12" imgW="2057400" imgH="673100" progId="Equation.3">
                  <p:embed/>
                </p:oleObj>
              </mc:Choice>
              <mc:Fallback>
                <p:oleObj name="Equation" r:id="rId12" imgW="2057400" imgH="6731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4" y="4181448"/>
                        <a:ext cx="2057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1" name="Object 36">
            <a:extLst>
              <a:ext uri="{FF2B5EF4-FFF2-40B4-BE49-F238E27FC236}">
                <a16:creationId xmlns:a16="http://schemas.microsoft.com/office/drawing/2014/main" id="{2D09E7AF-E4C0-4EF1-A54C-43F9F01E88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102958"/>
              </p:ext>
            </p:extLst>
          </p:nvPr>
        </p:nvGraphicFramePr>
        <p:xfrm>
          <a:off x="3019424" y="4181448"/>
          <a:ext cx="2619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5" name="Equation" r:id="rId14" imgW="2616200" imgH="673100" progId="Equation.3">
                  <p:embed/>
                </p:oleObj>
              </mc:Choice>
              <mc:Fallback>
                <p:oleObj name="Equation" r:id="rId14" imgW="2616200" imgH="6731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4" y="4181448"/>
                        <a:ext cx="26193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2" name="Object 37">
            <a:extLst>
              <a:ext uri="{FF2B5EF4-FFF2-40B4-BE49-F238E27FC236}">
                <a16:creationId xmlns:a16="http://schemas.microsoft.com/office/drawing/2014/main" id="{02361115-ABE1-458A-8C13-094672EEF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649790"/>
              </p:ext>
            </p:extLst>
          </p:nvPr>
        </p:nvGraphicFramePr>
        <p:xfrm>
          <a:off x="5867399" y="4181448"/>
          <a:ext cx="27432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6" name="Equation" r:id="rId16" imgW="2743200" imgH="673100" progId="Equation.3">
                  <p:embed/>
                </p:oleObj>
              </mc:Choice>
              <mc:Fallback>
                <p:oleObj name="Equation" r:id="rId16" imgW="2743200" imgH="6731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399" y="4181448"/>
                        <a:ext cx="27432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3" name="Text Box 38">
            <a:extLst>
              <a:ext uri="{FF2B5EF4-FFF2-40B4-BE49-F238E27FC236}">
                <a16:creationId xmlns:a16="http://schemas.microsoft.com/office/drawing/2014/main" id="{3797B134-A786-404C-9E67-BA3A3415F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799" y="3363459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/>
              <a:t>and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>
            <a:extLst>
              <a:ext uri="{FF2B5EF4-FFF2-40B4-BE49-F238E27FC236}">
                <a16:creationId xmlns:a16="http://schemas.microsoft.com/office/drawing/2014/main" id="{8821D224-61CA-41B3-A06C-C79A4E5BB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graphicFrame>
        <p:nvGraphicFramePr>
          <p:cNvPr id="52229" name="Object 9">
            <a:extLst>
              <a:ext uri="{FF2B5EF4-FFF2-40B4-BE49-F238E27FC236}">
                <a16:creationId xmlns:a16="http://schemas.microsoft.com/office/drawing/2014/main" id="{A9D1A0C1-E2B5-4697-89E3-1DF3CF98DD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998622"/>
              </p:ext>
            </p:extLst>
          </p:nvPr>
        </p:nvGraphicFramePr>
        <p:xfrm>
          <a:off x="1157513" y="1666875"/>
          <a:ext cx="648208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5" name="Equation" r:id="rId4" imgW="4419600" imgH="762000" progId="Equation.3">
                  <p:embed/>
                </p:oleObj>
              </mc:Choice>
              <mc:Fallback>
                <p:oleObj name="Equation" r:id="rId4" imgW="4419600" imgH="762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513" y="1666875"/>
                        <a:ext cx="648208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8">
            <a:extLst>
              <a:ext uri="{FF2B5EF4-FFF2-40B4-BE49-F238E27FC236}">
                <a16:creationId xmlns:a16="http://schemas.microsoft.com/office/drawing/2014/main" id="{30BEE0C3-B3F9-4FEF-A381-3E592F45EB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163243"/>
              </p:ext>
            </p:extLst>
          </p:nvPr>
        </p:nvGraphicFramePr>
        <p:xfrm>
          <a:off x="1056716" y="3192964"/>
          <a:ext cx="6243638" cy="1117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6" name="Equation" r:id="rId6" imgW="4254500" imgH="762000" progId="Equation.3">
                  <p:embed/>
                </p:oleObj>
              </mc:Choice>
              <mc:Fallback>
                <p:oleObj name="Equation" r:id="rId6" imgW="4254500" imgH="762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716" y="3192964"/>
                        <a:ext cx="6243638" cy="1117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7">
            <a:extLst>
              <a:ext uri="{FF2B5EF4-FFF2-40B4-BE49-F238E27FC236}">
                <a16:creationId xmlns:a16="http://schemas.microsoft.com/office/drawing/2014/main" id="{BB415CE2-388E-46AF-B349-8B43B4C93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384284"/>
              </p:ext>
            </p:extLst>
          </p:nvPr>
        </p:nvGraphicFramePr>
        <p:xfrm>
          <a:off x="721176" y="4553300"/>
          <a:ext cx="3952091" cy="818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7" name="Equation" r:id="rId8" imgW="2946400" imgH="609600" progId="Equation.3">
                  <p:embed/>
                </p:oleObj>
              </mc:Choice>
              <mc:Fallback>
                <p:oleObj name="Equation" r:id="rId8" imgW="2946400" imgH="60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176" y="4553300"/>
                        <a:ext cx="3952091" cy="818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6">
            <a:extLst>
              <a:ext uri="{FF2B5EF4-FFF2-40B4-BE49-F238E27FC236}">
                <a16:creationId xmlns:a16="http://schemas.microsoft.com/office/drawing/2014/main" id="{7E1D27DE-62CE-413F-BF11-82706B1907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867"/>
              </p:ext>
            </p:extLst>
          </p:nvPr>
        </p:nvGraphicFramePr>
        <p:xfrm>
          <a:off x="4771742" y="4553300"/>
          <a:ext cx="3798611" cy="818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8" name="Equation" r:id="rId10" imgW="2832100" imgH="609600" progId="Equation.3">
                  <p:embed/>
                </p:oleObj>
              </mc:Choice>
              <mc:Fallback>
                <p:oleObj name="Equation" r:id="rId10" imgW="2832100" imgH="60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742" y="4553300"/>
                        <a:ext cx="3798611" cy="818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5">
            <a:extLst>
              <a:ext uri="{FF2B5EF4-FFF2-40B4-BE49-F238E27FC236}">
                <a16:creationId xmlns:a16="http://schemas.microsoft.com/office/drawing/2014/main" id="{B06F9CFC-DB23-44E8-AD11-4A0D58C9C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928972"/>
              </p:ext>
            </p:extLst>
          </p:nvPr>
        </p:nvGraphicFramePr>
        <p:xfrm>
          <a:off x="756101" y="5629276"/>
          <a:ext cx="1869624" cy="48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9" name="Equation" r:id="rId12" imgW="927100" imgH="241300" progId="Equation.3">
                  <p:embed/>
                </p:oleObj>
              </mc:Choice>
              <mc:Fallback>
                <p:oleObj name="Equation" r:id="rId12" imgW="9271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101" y="5629276"/>
                        <a:ext cx="1869624" cy="48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Text Box 23">
            <a:extLst>
              <a:ext uri="{FF2B5EF4-FFF2-40B4-BE49-F238E27FC236}">
                <a16:creationId xmlns:a16="http://schemas.microsoft.com/office/drawing/2014/main" id="{415954D3-3034-4852-B8B8-3ED3CB353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113" y="12700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/>
              <a:t>Then: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>
            <a:extLst>
              <a:ext uri="{FF2B5EF4-FFF2-40B4-BE49-F238E27FC236}">
                <a16:creationId xmlns:a16="http://schemas.microsoft.com/office/drawing/2014/main" id="{E350AF75-93DC-4559-BF0B-B5FC832AC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sp>
        <p:nvSpPr>
          <p:cNvPr id="53253" name="Rectangle 4">
            <a:extLst>
              <a:ext uri="{FF2B5EF4-FFF2-40B4-BE49-F238E27FC236}">
                <a16:creationId xmlns:a16="http://schemas.microsoft.com/office/drawing/2014/main" id="{8DA60CDB-4FE6-4512-BA13-FD27C5801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82" y="1473200"/>
            <a:ext cx="582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dirty="0"/>
              <a:t>So what is the true value of this integral? </a:t>
            </a:r>
          </a:p>
        </p:txBody>
      </p:sp>
      <p:graphicFrame>
        <p:nvGraphicFramePr>
          <p:cNvPr id="53254" name="Object 5">
            <a:extLst>
              <a:ext uri="{FF2B5EF4-FFF2-40B4-BE49-F238E27FC236}">
                <a16:creationId xmlns:a16="http://schemas.microsoft.com/office/drawing/2014/main" id="{2577D0D7-7BD9-4213-BDAC-C40B47C6D5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02185"/>
              </p:ext>
            </p:extLst>
          </p:nvPr>
        </p:nvGraphicFramePr>
        <p:xfrm>
          <a:off x="2895601" y="2339976"/>
          <a:ext cx="3124200" cy="1194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6" name="Equation" r:id="rId4" imgW="2070100" imgH="787400" progId="Equation.3">
                  <p:embed/>
                </p:oleObj>
              </mc:Choice>
              <mc:Fallback>
                <p:oleObj name="Equation" r:id="rId4" imgW="20701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339976"/>
                        <a:ext cx="3124200" cy="11949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Rectangle 7">
            <a:extLst>
              <a:ext uri="{FF2B5EF4-FFF2-40B4-BE49-F238E27FC236}">
                <a16:creationId xmlns:a16="http://schemas.microsoft.com/office/drawing/2014/main" id="{5B3EA49D-202E-46C3-9521-3831B903F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96" y="3597275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/>
              <a:t>Making the absolute relative true error:</a:t>
            </a:r>
          </a:p>
        </p:txBody>
      </p:sp>
      <p:graphicFrame>
        <p:nvGraphicFramePr>
          <p:cNvPr id="53256" name="Object 9">
            <a:extLst>
              <a:ext uri="{FF2B5EF4-FFF2-40B4-BE49-F238E27FC236}">
                <a16:creationId xmlns:a16="http://schemas.microsoft.com/office/drawing/2014/main" id="{4DBE08BE-DC28-4D2B-B3D0-362EF3EFEB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063976"/>
              </p:ext>
            </p:extLst>
          </p:nvPr>
        </p:nvGraphicFramePr>
        <p:xfrm>
          <a:off x="2438400" y="4572000"/>
          <a:ext cx="3899084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7" name="Equation" r:id="rId6" imgW="3149600" imgH="660400" progId="Equation.3">
                  <p:embed/>
                </p:oleObj>
              </mc:Choice>
              <mc:Fallback>
                <p:oleObj name="Equation" r:id="rId6" imgW="3149600" imgH="66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3899084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8">
            <a:extLst>
              <a:ext uri="{FF2B5EF4-FFF2-40B4-BE49-F238E27FC236}">
                <a16:creationId xmlns:a16="http://schemas.microsoft.com/office/drawing/2014/main" id="{DBFCFD02-E273-44C9-9B3A-40849BF2D4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316471"/>
              </p:ext>
            </p:extLst>
          </p:nvPr>
        </p:nvGraphicFramePr>
        <p:xfrm>
          <a:off x="2895600" y="5638800"/>
          <a:ext cx="2602695" cy="53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8" name="Equation" r:id="rId8" imgW="1155700" imgH="241300" progId="Equation.3">
                  <p:embed/>
                </p:oleObj>
              </mc:Choice>
              <mc:Fallback>
                <p:oleObj name="Equation" r:id="rId8" imgW="11557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638800"/>
                        <a:ext cx="2602695" cy="537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>
            <a:extLst>
              <a:ext uri="{FF2B5EF4-FFF2-40B4-BE49-F238E27FC236}">
                <a16:creationId xmlns:a16="http://schemas.microsoft.com/office/drawing/2014/main" id="{12777F1B-07EC-476E-BEC5-4AB28D127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8640"/>
            <a:ext cx="6347713" cy="1320800"/>
          </a:xfrm>
        </p:spPr>
        <p:txBody>
          <a:bodyPr/>
          <a:lstStyle/>
          <a:p>
            <a:r>
              <a:rPr lang="en-US" altLang="en-US" dirty="0"/>
              <a:t>Solution (</a:t>
            </a:r>
            <a:r>
              <a:rPr lang="en-US" altLang="en-US" dirty="0" err="1"/>
              <a:t>cont</a:t>
            </a:r>
            <a:r>
              <a:rPr lang="en-US" altLang="en-US" dirty="0"/>
              <a:t>)</a:t>
            </a:r>
          </a:p>
        </p:txBody>
      </p:sp>
      <p:graphicFrame>
        <p:nvGraphicFramePr>
          <p:cNvPr id="332001" name="Group 225">
            <a:extLst>
              <a:ext uri="{FF2B5EF4-FFF2-40B4-BE49-F238E27FC236}">
                <a16:creationId xmlns:a16="http://schemas.microsoft.com/office/drawing/2014/main" id="{580F8303-B06A-4B4B-9C52-17E3EB4A5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6428"/>
              </p:ext>
            </p:extLst>
          </p:nvPr>
        </p:nvGraphicFramePr>
        <p:xfrm>
          <a:off x="1295400" y="2286000"/>
          <a:ext cx="6400800" cy="3273428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n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Approximate Value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0.681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245.91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99.724%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50.535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196.05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79.505%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170.61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75.978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30.812%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8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227.04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19.546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7.927%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241.70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4.887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1.982%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32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245.37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1.222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0.495%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64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246.28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0.305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29100" algn="ctr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0.124%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4325" name="Text Box 215">
            <a:extLst>
              <a:ext uri="{FF2B5EF4-FFF2-40B4-BE49-F238E27FC236}">
                <a16:creationId xmlns:a16="http://schemas.microsoft.com/office/drawing/2014/main" id="{49EDF5DE-F455-4FB4-A9D4-F0E923D7F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90" y="1629628"/>
            <a:ext cx="8305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 b="1" dirty="0"/>
              <a:t>Table 2:</a:t>
            </a:r>
            <a:r>
              <a:rPr lang="en-US" altLang="en-US" sz="1900" dirty="0"/>
              <a:t> Values obtained using Multiple Segment 	Trapezoidal Rule  for: </a:t>
            </a:r>
          </a:p>
        </p:txBody>
      </p:sp>
      <p:graphicFrame>
        <p:nvGraphicFramePr>
          <p:cNvPr id="54326" name="Object 218">
            <a:extLst>
              <a:ext uri="{FF2B5EF4-FFF2-40B4-BE49-F238E27FC236}">
                <a16:creationId xmlns:a16="http://schemas.microsoft.com/office/drawing/2014/main" id="{19DFBC83-8FF8-4278-B45F-7FE7D6C71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622948"/>
              </p:ext>
            </p:extLst>
          </p:nvPr>
        </p:nvGraphicFramePr>
        <p:xfrm>
          <a:off x="4734068" y="384172"/>
          <a:ext cx="1495425" cy="106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7" name="Equation" r:id="rId4" imgW="1117600" imgH="787400" progId="Equation.3">
                  <p:embed/>
                </p:oleObj>
              </mc:Choice>
              <mc:Fallback>
                <p:oleObj name="Equation" r:id="rId4" imgW="1117600" imgH="787400" progId="Equation.3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068" y="384172"/>
                        <a:ext cx="1495425" cy="1060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7" name="Object 217">
            <a:extLst>
              <a:ext uri="{FF2B5EF4-FFF2-40B4-BE49-F238E27FC236}">
                <a16:creationId xmlns:a16="http://schemas.microsoft.com/office/drawing/2014/main" id="{88F7A149-A57C-4BA5-81AB-6320FC8A6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939111"/>
              </p:ext>
            </p:extLst>
          </p:nvPr>
        </p:nvGraphicFramePr>
        <p:xfrm>
          <a:off x="5029200" y="2338032"/>
          <a:ext cx="2762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8" name="Equation" r:id="rId6" imgW="279400" imgH="330200" progId="Equation.3">
                  <p:embed/>
                </p:oleObj>
              </mc:Choice>
              <mc:Fallback>
                <p:oleObj name="Equation" r:id="rId6" imgW="279400" imgH="330200" progId="Equation.3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38032"/>
                        <a:ext cx="27622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8" name="Object 216">
            <a:extLst>
              <a:ext uri="{FF2B5EF4-FFF2-40B4-BE49-F238E27FC236}">
                <a16:creationId xmlns:a16="http://schemas.microsoft.com/office/drawing/2014/main" id="{31F428CE-FEBE-4674-8DE1-87BDC4220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393639"/>
              </p:ext>
            </p:extLst>
          </p:nvPr>
        </p:nvGraphicFramePr>
        <p:xfrm>
          <a:off x="6553200" y="2318982"/>
          <a:ext cx="342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9" name="Equation" r:id="rId8" imgW="342603" imgH="355292" progId="Equation.3">
                  <p:embed/>
                </p:oleObj>
              </mc:Choice>
              <mc:Fallback>
                <p:oleObj name="Equation" r:id="rId8" imgW="342603" imgH="355292" progId="Equation.3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318982"/>
                        <a:ext cx="3429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>
            <a:extLst>
              <a:ext uri="{FF2B5EF4-FFF2-40B4-BE49-F238E27FC236}">
                <a16:creationId xmlns:a16="http://schemas.microsoft.com/office/drawing/2014/main" id="{8BFE7038-B78E-4E5D-83F0-A72049698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335189"/>
            <a:ext cx="7924801" cy="6356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Error in Multiple Segment Trapezoidal Rule</a:t>
            </a:r>
          </a:p>
        </p:txBody>
      </p:sp>
      <p:sp>
        <p:nvSpPr>
          <p:cNvPr id="58373" name="Rectangle 6">
            <a:extLst>
              <a:ext uri="{FF2B5EF4-FFF2-40B4-BE49-F238E27FC236}">
                <a16:creationId xmlns:a16="http://schemas.microsoft.com/office/drawing/2014/main" id="{A8CD7311-8779-4177-B469-CF8140CF6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58887"/>
            <a:ext cx="381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 dirty="0"/>
              <a:t>Below is the table for the integral</a:t>
            </a:r>
          </a:p>
        </p:txBody>
      </p:sp>
      <p:graphicFrame>
        <p:nvGraphicFramePr>
          <p:cNvPr id="58374" name="Object 7">
            <a:extLst>
              <a:ext uri="{FF2B5EF4-FFF2-40B4-BE49-F238E27FC236}">
                <a16:creationId xmlns:a16="http://schemas.microsoft.com/office/drawing/2014/main" id="{9A478991-1867-44DA-B1A0-AF8892D9B5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25174"/>
              </p:ext>
            </p:extLst>
          </p:nvPr>
        </p:nvGraphicFramePr>
        <p:xfrm>
          <a:off x="4419600" y="1106487"/>
          <a:ext cx="38957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6" name="Equation" r:id="rId4" imgW="3898900" imgH="787400" progId="Equation.3">
                  <p:embed/>
                </p:oleObj>
              </mc:Choice>
              <mc:Fallback>
                <p:oleObj name="Equation" r:id="rId4" imgW="38989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06487"/>
                        <a:ext cx="389572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10">
            <a:extLst>
              <a:ext uri="{FF2B5EF4-FFF2-40B4-BE49-F238E27FC236}">
                <a16:creationId xmlns:a16="http://schemas.microsoft.com/office/drawing/2014/main" id="{9BEFA3E2-B229-49CF-BB37-6D44C2852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98" y="2029521"/>
            <a:ext cx="754380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US" altLang="en-US" sz="1900" dirty="0"/>
              <a:t>as a function of the number of segments.  You can visualize that </a:t>
            </a:r>
            <a:r>
              <a:rPr lang="en-US" altLang="en-US" sz="1900" b="1" dirty="0">
                <a:solidFill>
                  <a:srgbClr val="FF0000"/>
                </a:solidFill>
              </a:rPr>
              <a:t>as the number of segments are doubled, the true error gets approximately quartered. </a:t>
            </a:r>
          </a:p>
        </p:txBody>
      </p:sp>
      <p:graphicFrame>
        <p:nvGraphicFramePr>
          <p:cNvPr id="58376" name="Object 13">
            <a:extLst>
              <a:ext uri="{FF2B5EF4-FFF2-40B4-BE49-F238E27FC236}">
                <a16:creationId xmlns:a16="http://schemas.microsoft.com/office/drawing/2014/main" id="{89F484A6-D201-4BC4-AA2A-EC0CF4C56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206127"/>
              </p:ext>
            </p:extLst>
          </p:nvPr>
        </p:nvGraphicFramePr>
        <p:xfrm>
          <a:off x="3962400" y="3475087"/>
          <a:ext cx="2714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7" name="Equation" r:id="rId6" imgW="266584" imgH="330057" progId="Equation.3">
                  <p:embed/>
                </p:oleObj>
              </mc:Choice>
              <mc:Fallback>
                <p:oleObj name="Equation" r:id="rId6" imgW="266584" imgH="33005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475087"/>
                        <a:ext cx="2714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12">
            <a:extLst>
              <a:ext uri="{FF2B5EF4-FFF2-40B4-BE49-F238E27FC236}">
                <a16:creationId xmlns:a16="http://schemas.microsoft.com/office/drawing/2014/main" id="{5F835342-F6F8-4D74-AA1C-CEC951E00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455468"/>
              </p:ext>
            </p:extLst>
          </p:nvPr>
        </p:nvGraphicFramePr>
        <p:xfrm>
          <a:off x="5181600" y="3475087"/>
          <a:ext cx="5286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8" name="Equation" r:id="rId8" imgW="533169" imgH="355446" progId="Equation.3">
                  <p:embed/>
                </p:oleObj>
              </mc:Choice>
              <mc:Fallback>
                <p:oleObj name="Equation" r:id="rId8" imgW="533169" imgH="35544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475087"/>
                        <a:ext cx="5286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8" name="Object 11">
            <a:extLst>
              <a:ext uri="{FF2B5EF4-FFF2-40B4-BE49-F238E27FC236}">
                <a16:creationId xmlns:a16="http://schemas.microsoft.com/office/drawing/2014/main" id="{60973D87-B7BA-4668-97CA-08DACBBC1D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155469"/>
              </p:ext>
            </p:extLst>
          </p:nvPr>
        </p:nvGraphicFramePr>
        <p:xfrm>
          <a:off x="6400800" y="3475087"/>
          <a:ext cx="571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9" name="Equation" r:id="rId10" imgW="571252" imgH="355446" progId="Equation.3">
                  <p:embed/>
                </p:oleObj>
              </mc:Choice>
              <mc:Fallback>
                <p:oleObj name="Equation" r:id="rId10" imgW="571252" imgH="3554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475087"/>
                        <a:ext cx="5715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056" name="Group 184">
            <a:extLst>
              <a:ext uri="{FF2B5EF4-FFF2-40B4-BE49-F238E27FC236}">
                <a16:creationId xmlns:a16="http://schemas.microsoft.com/office/drawing/2014/main" id="{F270461C-917B-45C9-9AB4-A4C8BC312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18696"/>
              </p:ext>
            </p:extLst>
          </p:nvPr>
        </p:nvGraphicFramePr>
        <p:xfrm>
          <a:off x="1752599" y="3388651"/>
          <a:ext cx="5638800" cy="2425701"/>
        </p:xfrm>
        <a:graphic>
          <a:graphicData uri="http://schemas.openxmlformats.org/drawingml/2006/table">
            <a:tbl>
              <a:tblPr/>
              <a:tblGrid>
                <a:gridCol w="7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n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Value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11266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-205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1.854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5.343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4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11113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-51.5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0.4655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0.3594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8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11074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-12.9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0.1165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0.03560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16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11065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-3.22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0.02913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0.00401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>
            <a:extLst>
              <a:ext uri="{FF2B5EF4-FFF2-40B4-BE49-F238E27FC236}">
                <a16:creationId xmlns:a16="http://schemas.microsoft.com/office/drawing/2014/main" id="{1C2E84CB-3F4C-455C-91DB-A0DB710D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6712" y="388938"/>
            <a:ext cx="8410575" cy="601662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Error in Multiple Segment  Trapezoidal Rule</a:t>
            </a:r>
          </a:p>
        </p:txBody>
      </p:sp>
      <p:graphicFrame>
        <p:nvGraphicFramePr>
          <p:cNvPr id="40967" name="Object 17">
            <a:extLst>
              <a:ext uri="{FF2B5EF4-FFF2-40B4-BE49-F238E27FC236}">
                <a16:creationId xmlns:a16="http://schemas.microsoft.com/office/drawing/2014/main" id="{7407A48F-FF16-4643-BEB3-E308387440DA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0358294"/>
              </p:ext>
            </p:extLst>
          </p:nvPr>
        </p:nvGraphicFramePr>
        <p:xfrm>
          <a:off x="1079556" y="2252229"/>
          <a:ext cx="1851835" cy="977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4" imgW="1587500" imgH="838200" progId="Equation.3">
                  <p:embed/>
                </p:oleObj>
              </mc:Choice>
              <mc:Fallback>
                <p:oleObj name="Equation" r:id="rId4" imgW="1587500" imgH="838200" progId="Equation.3">
                  <p:embed/>
                  <p:pic>
                    <p:nvPicPr>
                      <p:cNvPr id="40967" name="Object 17">
                        <a:extLst>
                          <a:ext uri="{FF2B5EF4-FFF2-40B4-BE49-F238E27FC236}">
                            <a16:creationId xmlns:a16="http://schemas.microsoft.com/office/drawing/2014/main" id="{7407A48F-FF16-4643-BEB3-E308387440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56" y="2252229"/>
                        <a:ext cx="1851835" cy="977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3">
            <a:extLst>
              <a:ext uri="{FF2B5EF4-FFF2-40B4-BE49-F238E27FC236}">
                <a16:creationId xmlns:a16="http://schemas.microsoft.com/office/drawing/2014/main" id="{7151B18E-B6C9-4665-96BC-BF1AAF46B35A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299730"/>
            <a:ext cx="8077200" cy="990600"/>
          </a:xfrm>
        </p:spPr>
        <p:txBody>
          <a:bodyPr>
            <a:normAutofit/>
          </a:bodyPr>
          <a:lstStyle/>
          <a:p>
            <a:pPr marL="117475" indent="-3175" algn="just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The true error in a multiple segment Trapezoidal Rule with n segments for an integral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endParaRPr lang="en-US" altLang="en-US" sz="2800" baseline="30000" dirty="0"/>
          </a:p>
        </p:txBody>
      </p:sp>
      <p:sp>
        <p:nvSpPr>
          <p:cNvPr id="40966" name="Text Box 11">
            <a:extLst>
              <a:ext uri="{FF2B5EF4-FFF2-40B4-BE49-F238E27FC236}">
                <a16:creationId xmlns:a16="http://schemas.microsoft.com/office/drawing/2014/main" id="{5C3AE1F6-0540-40A7-B1F7-3D9C80CD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56" y="2712213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Is given by</a:t>
            </a:r>
          </a:p>
        </p:txBody>
      </p:sp>
      <p:graphicFrame>
        <p:nvGraphicFramePr>
          <p:cNvPr id="40968" name="Object 30">
            <a:extLst>
              <a:ext uri="{FF2B5EF4-FFF2-40B4-BE49-F238E27FC236}">
                <a16:creationId xmlns:a16="http://schemas.microsoft.com/office/drawing/2014/main" id="{8B77C13B-C73F-491F-8CAA-EE5E181384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684117"/>
              </p:ext>
            </p:extLst>
          </p:nvPr>
        </p:nvGraphicFramePr>
        <p:xfrm>
          <a:off x="1706245" y="3288265"/>
          <a:ext cx="5380355" cy="152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Equation" r:id="rId6" imgW="2654300" imgH="1079500" progId="Equation.3">
                  <p:embed/>
                </p:oleObj>
              </mc:Choice>
              <mc:Fallback>
                <p:oleObj name="Equation" r:id="rId6" imgW="2654300" imgH="1079500" progId="Equation.3">
                  <p:embed/>
                  <p:pic>
                    <p:nvPicPr>
                      <p:cNvPr id="40968" name="Object 30">
                        <a:extLst>
                          <a:ext uri="{FF2B5EF4-FFF2-40B4-BE49-F238E27FC236}">
                            <a16:creationId xmlns:a16="http://schemas.microsoft.com/office/drawing/2014/main" id="{8B77C13B-C73F-491F-8CAA-EE5E181384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245" y="3288265"/>
                        <a:ext cx="5380355" cy="15289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Text Box 33">
            <a:extLst>
              <a:ext uri="{FF2B5EF4-FFF2-40B4-BE49-F238E27FC236}">
                <a16:creationId xmlns:a16="http://schemas.microsoft.com/office/drawing/2014/main" id="{2B8E0951-F72F-4AAF-A32E-685C7D7FF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56" y="5525985"/>
            <a:ext cx="708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where for each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,    is a point somewhere in the domain ,                           .</a:t>
            </a:r>
          </a:p>
        </p:txBody>
      </p:sp>
      <p:graphicFrame>
        <p:nvGraphicFramePr>
          <p:cNvPr id="40970" name="Object 38">
            <a:extLst>
              <a:ext uri="{FF2B5EF4-FFF2-40B4-BE49-F238E27FC236}">
                <a16:creationId xmlns:a16="http://schemas.microsoft.com/office/drawing/2014/main" id="{B7265D23-A5F2-4390-9BB1-78408F0E1C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189750"/>
              </p:ext>
            </p:extLst>
          </p:nvPr>
        </p:nvGraphicFramePr>
        <p:xfrm>
          <a:off x="3705225" y="5614885"/>
          <a:ext cx="257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" name="Equation" r:id="rId8" imgW="253890" imgH="380835" progId="Equation.3">
                  <p:embed/>
                </p:oleObj>
              </mc:Choice>
              <mc:Fallback>
                <p:oleObj name="Equation" r:id="rId8" imgW="253890" imgH="380835" progId="Equation.3">
                  <p:embed/>
                  <p:pic>
                    <p:nvPicPr>
                      <p:cNvPr id="40970" name="Object 38">
                        <a:extLst>
                          <a:ext uri="{FF2B5EF4-FFF2-40B4-BE49-F238E27FC236}">
                            <a16:creationId xmlns:a16="http://schemas.microsoft.com/office/drawing/2014/main" id="{B7265D23-A5F2-4390-9BB1-78408F0E1C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5614885"/>
                        <a:ext cx="2571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40">
            <a:extLst>
              <a:ext uri="{FF2B5EF4-FFF2-40B4-BE49-F238E27FC236}">
                <a16:creationId xmlns:a16="http://schemas.microsoft.com/office/drawing/2014/main" id="{4878D60E-5768-4D9A-A5AE-2C68AD97B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755402"/>
              </p:ext>
            </p:extLst>
          </p:nvPr>
        </p:nvGraphicFramePr>
        <p:xfrm>
          <a:off x="2464673" y="6068159"/>
          <a:ext cx="2247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" name="Equation" r:id="rId10" imgW="2247900" imgH="355600" progId="Equation.3">
                  <p:embed/>
                </p:oleObj>
              </mc:Choice>
              <mc:Fallback>
                <p:oleObj name="Equation" r:id="rId10" imgW="2247900" imgH="355600" progId="Equation.3">
                  <p:embed/>
                  <p:pic>
                    <p:nvPicPr>
                      <p:cNvPr id="40971" name="Object 40">
                        <a:extLst>
                          <a:ext uri="{FF2B5EF4-FFF2-40B4-BE49-F238E27FC236}">
                            <a16:creationId xmlns:a16="http://schemas.microsoft.com/office/drawing/2014/main" id="{4878D60E-5768-4D9A-A5AE-2C68AD97B1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673" y="6068159"/>
                        <a:ext cx="22479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D4F4B-6251-4619-BDD2-06421D0F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" y="304800"/>
            <a:ext cx="8715375" cy="37306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Error in Multiple Segment  Trapezoidal Rule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0571E0-8CE1-46F6-9ED6-BAD05B42023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811451" y="1602856"/>
            <a:ext cx="2667000" cy="14478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05F7582-33FA-4E95-9217-C8045AF0528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1905000" y="3233832"/>
            <a:ext cx="5029201" cy="19568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B0EB4A-C7BB-4703-B12B-B4B1B92CEFB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4953000" y="1602856"/>
            <a:ext cx="3124201" cy="14378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E229255-CCE2-4F82-A27D-93DD787352C9}"/>
              </a:ext>
            </a:extLst>
          </p:cNvPr>
          <p:cNvSpPr txBox="1"/>
          <p:nvPr/>
        </p:nvSpPr>
        <p:spPr>
          <a:xfrm>
            <a:off x="3753739" y="2321777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4598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29AA6E41-C1D3-428A-A577-0237DDDD9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71177"/>
            <a:ext cx="7793037" cy="60166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Basis of Trapezoidal Rule</a:t>
            </a:r>
          </a:p>
        </p:txBody>
      </p:sp>
      <p:graphicFrame>
        <p:nvGraphicFramePr>
          <p:cNvPr id="31749" name="Object 7">
            <a:extLst>
              <a:ext uri="{FF2B5EF4-FFF2-40B4-BE49-F238E27FC236}">
                <a16:creationId xmlns:a16="http://schemas.microsoft.com/office/drawing/2014/main" id="{F1D9EFB3-6056-490A-8B50-66DD71096565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1371600" y="3657600"/>
          <a:ext cx="1587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tion" r:id="rId4" imgW="1587500" imgH="838200" progId="Equation.3">
                  <p:embed/>
                </p:oleObj>
              </mc:Choice>
              <mc:Fallback>
                <p:oleObj name="Equation" r:id="rId4" imgW="1587500" imgH="83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1587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10">
            <a:extLst>
              <a:ext uri="{FF2B5EF4-FFF2-40B4-BE49-F238E27FC236}">
                <a16:creationId xmlns:a16="http://schemas.microsoft.com/office/drawing/2014/main" id="{D3A6EA59-C380-4DED-91E5-9A955F0E39BC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10200" y="3810000"/>
          <a:ext cx="171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6" imgW="1714500" imgH="381000" progId="Equation.3">
                  <p:embed/>
                </p:oleObj>
              </mc:Choice>
              <mc:Fallback>
                <p:oleObj name="Equation" r:id="rId6" imgW="1714500" imgH="381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10000"/>
                        <a:ext cx="1714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3">
            <a:extLst>
              <a:ext uri="{FF2B5EF4-FFF2-40B4-BE49-F238E27FC236}">
                <a16:creationId xmlns:a16="http://schemas.microsoft.com/office/drawing/2014/main" id="{A6CF05B3-BFBD-43E2-902B-698FEC681D8D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685800" y="1524000"/>
            <a:ext cx="7772400" cy="1143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cs typeface="Times New Roman" panose="02020603050405020304" pitchFamily="18" charset="0"/>
              </a:rPr>
              <a:t>Trapezoidal Rule is based on the Newton-Cotes Formula that states if o</a:t>
            </a:r>
            <a:r>
              <a:rPr lang="en-US" altLang="en-US" sz="2400" dirty="0"/>
              <a:t>ne can approximate the integrand as an n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order polynomial…</a:t>
            </a:r>
          </a:p>
        </p:txBody>
      </p:sp>
      <p:sp>
        <p:nvSpPr>
          <p:cNvPr id="31751" name="Text Box 9">
            <a:extLst>
              <a:ext uri="{FF2B5EF4-FFF2-40B4-BE49-F238E27FC236}">
                <a16:creationId xmlns:a16="http://schemas.microsoft.com/office/drawing/2014/main" id="{1E692C14-A97C-45E5-98F7-3390D3715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10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/>
              <a:t>where</a:t>
            </a:r>
          </a:p>
        </p:txBody>
      </p:sp>
      <p:graphicFrame>
        <p:nvGraphicFramePr>
          <p:cNvPr id="31753" name="Object 12">
            <a:extLst>
              <a:ext uri="{FF2B5EF4-FFF2-40B4-BE49-F238E27FC236}">
                <a16:creationId xmlns:a16="http://schemas.microsoft.com/office/drawing/2014/main" id="{8AFB1445-E176-47E8-9503-9FB34E1781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029200"/>
          <a:ext cx="452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8" imgW="4521200" imgH="431800" progId="Equation.3">
                  <p:embed/>
                </p:oleObj>
              </mc:Choice>
              <mc:Fallback>
                <p:oleObj name="Equation" r:id="rId8" imgW="45212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29200"/>
                        <a:ext cx="4521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Text Box 13">
            <a:extLst>
              <a:ext uri="{FF2B5EF4-FFF2-40B4-BE49-F238E27FC236}">
                <a16:creationId xmlns:a16="http://schemas.microsoft.com/office/drawing/2014/main" id="{B41650C4-5891-4F3F-AF01-4AC09F571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27724065-75AA-4E85-9AA1-81CA35088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Basis of Trapezoidal Rule</a:t>
            </a:r>
          </a:p>
        </p:txBody>
      </p:sp>
      <p:graphicFrame>
        <p:nvGraphicFramePr>
          <p:cNvPr id="32773" name="Object 3">
            <a:extLst>
              <a:ext uri="{FF2B5EF4-FFF2-40B4-BE49-F238E27FC236}">
                <a16:creationId xmlns:a16="http://schemas.microsoft.com/office/drawing/2014/main" id="{849A34B0-031D-4C72-B211-06983B43C534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8553060"/>
              </p:ext>
            </p:extLst>
          </p:nvPr>
        </p:nvGraphicFramePr>
        <p:xfrm>
          <a:off x="2133600" y="2971800"/>
          <a:ext cx="2019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7" name="Equation" r:id="rId4" imgW="2019300" imgH="838200" progId="Equation.3">
                  <p:embed/>
                </p:oleObj>
              </mc:Choice>
              <mc:Fallback>
                <p:oleObj name="Equation" r:id="rId4" imgW="2019300" imgH="83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971800"/>
                        <a:ext cx="2019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4">
            <a:extLst>
              <a:ext uri="{FF2B5EF4-FFF2-40B4-BE49-F238E27FC236}">
                <a16:creationId xmlns:a16="http://schemas.microsoft.com/office/drawing/2014/main" id="{475D58AD-DD39-4FCD-9E65-B2A176476051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990600" y="1981200"/>
            <a:ext cx="7162800" cy="99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Then the integral of that function is approximated by the integral of that </a:t>
            </a:r>
            <a:r>
              <a:rPr lang="en-US" altLang="en-US" sz="2000"/>
              <a:t>n</a:t>
            </a:r>
            <a:r>
              <a:rPr lang="en-US" altLang="en-US" sz="2000" baseline="30000"/>
              <a:t>th </a:t>
            </a:r>
            <a:r>
              <a:rPr lang="en-US" altLang="en-US" sz="2400"/>
              <a:t>order polynomial.</a:t>
            </a:r>
            <a:endParaRPr lang="en-US" altLang="en-US" sz="2400" baseline="30000"/>
          </a:p>
        </p:txBody>
      </p:sp>
      <p:sp>
        <p:nvSpPr>
          <p:cNvPr id="32775" name="Text Box 6">
            <a:extLst>
              <a:ext uri="{FF2B5EF4-FFF2-40B4-BE49-F238E27FC236}">
                <a16:creationId xmlns:a16="http://schemas.microsoft.com/office/drawing/2014/main" id="{B4561AD5-3A95-4804-A5B4-DB781DC7F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910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/>
              <a:t>Trapezoidal Rule assumes n=1, that is, the area         under the linear polynomial, </a:t>
            </a:r>
          </a:p>
        </p:txBody>
      </p:sp>
      <p:grpSp>
        <p:nvGrpSpPr>
          <p:cNvPr id="32776" name="Group 9">
            <a:extLst>
              <a:ext uri="{FF2B5EF4-FFF2-40B4-BE49-F238E27FC236}">
                <a16:creationId xmlns:a16="http://schemas.microsoft.com/office/drawing/2014/main" id="{D625903F-183D-4548-BBE9-7525D391B9A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257800"/>
            <a:ext cx="4356100" cy="838200"/>
            <a:chOff x="1440" y="2064"/>
            <a:chExt cx="2744" cy="528"/>
          </a:xfrm>
        </p:grpSpPr>
        <p:graphicFrame>
          <p:nvGraphicFramePr>
            <p:cNvPr id="32777" name="Object 10">
              <a:extLst>
                <a:ext uri="{FF2B5EF4-FFF2-40B4-BE49-F238E27FC236}">
                  <a16:creationId xmlns:a16="http://schemas.microsoft.com/office/drawing/2014/main" id="{03F83448-455A-452C-A875-BE00E98E6C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04" y="2064"/>
            <a:ext cx="1880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28" name="Equation" r:id="rId6" imgW="2984500" imgH="787400" progId="Equation.3">
                    <p:embed/>
                  </p:oleObj>
                </mc:Choice>
                <mc:Fallback>
                  <p:oleObj name="Equation" r:id="rId6" imgW="2984500" imgH="787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064"/>
                          <a:ext cx="1880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8" name="Object 11">
              <a:extLst>
                <a:ext uri="{FF2B5EF4-FFF2-40B4-BE49-F238E27FC236}">
                  <a16:creationId xmlns:a16="http://schemas.microsoft.com/office/drawing/2014/main" id="{54BD5536-6DB3-4A1F-BD8B-23A09800B3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2064"/>
            <a:ext cx="720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29" name="Equation" r:id="rId8" imgW="1143000" imgH="838200" progId="Equation.3">
                    <p:embed/>
                  </p:oleObj>
                </mc:Choice>
                <mc:Fallback>
                  <p:oleObj name="Equation" r:id="rId8" imgW="1143000" imgH="838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064"/>
                          <a:ext cx="720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>
            <a:extLst>
              <a:ext uri="{FF2B5EF4-FFF2-40B4-BE49-F238E27FC236}">
                <a16:creationId xmlns:a16="http://schemas.microsoft.com/office/drawing/2014/main" id="{635092DA-707E-4E97-AEFD-73D97AB09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3200"/>
            <a:ext cx="8458200" cy="1143000"/>
          </a:xfrm>
        </p:spPr>
        <p:txBody>
          <a:bodyPr>
            <a:normAutofit/>
          </a:bodyPr>
          <a:lstStyle/>
          <a:p>
            <a:r>
              <a:rPr lang="en-US" altLang="en-US" sz="4000">
                <a:cs typeface="Times New Roman" panose="02020603050405020304" pitchFamily="18" charset="0"/>
              </a:rPr>
              <a:t>Derivation of the Trapezoidal Rule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>
            <a:extLst>
              <a:ext uri="{FF2B5EF4-FFF2-40B4-BE49-F238E27FC236}">
                <a16:creationId xmlns:a16="http://schemas.microsoft.com/office/drawing/2014/main" id="{F3B7FD6C-7BEC-453A-A3DA-67B8D2788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1" cy="745177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cs typeface="Times New Roman" panose="02020603050405020304" pitchFamily="18" charset="0"/>
              </a:rPr>
              <a:t>Method Derived From Geometry</a:t>
            </a:r>
          </a:p>
        </p:txBody>
      </p:sp>
      <p:sp>
        <p:nvSpPr>
          <p:cNvPr id="34821" name="Text Box 28">
            <a:extLst>
              <a:ext uri="{FF2B5EF4-FFF2-40B4-BE49-F238E27FC236}">
                <a16:creationId xmlns:a16="http://schemas.microsoft.com/office/drawing/2014/main" id="{E1F07B8C-09EC-47A1-A45D-46C8A09D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46" y="1419006"/>
            <a:ext cx="2895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200" dirty="0"/>
              <a:t>The area under the curve is a trapezoid. The integral</a:t>
            </a:r>
          </a:p>
        </p:txBody>
      </p:sp>
      <p:pic>
        <p:nvPicPr>
          <p:cNvPr id="34822" name="Picture 30">
            <a:extLst>
              <a:ext uri="{FF2B5EF4-FFF2-40B4-BE49-F238E27FC236}">
                <a16:creationId xmlns:a16="http://schemas.microsoft.com/office/drawing/2014/main" id="{159E9FDA-68EC-43A4-B132-CC10CE963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46" y="2688418"/>
            <a:ext cx="3254375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3" name="Group 38">
            <a:extLst>
              <a:ext uri="{FF2B5EF4-FFF2-40B4-BE49-F238E27FC236}">
                <a16:creationId xmlns:a16="http://schemas.microsoft.com/office/drawing/2014/main" id="{AF942FB0-F820-4BE2-BE12-9E6054FE66A0}"/>
              </a:ext>
            </a:extLst>
          </p:cNvPr>
          <p:cNvGrpSpPr>
            <a:grpSpLocks/>
          </p:cNvGrpSpPr>
          <p:nvPr/>
        </p:nvGrpSpPr>
        <p:grpSpPr bwMode="auto">
          <a:xfrm>
            <a:off x="187094" y="3644470"/>
            <a:ext cx="3602038" cy="2138363"/>
            <a:chOff x="96" y="2640"/>
            <a:chExt cx="2514" cy="1488"/>
          </a:xfrm>
        </p:grpSpPr>
        <p:graphicFrame>
          <p:nvGraphicFramePr>
            <p:cNvPr id="34825" name="Object 39">
              <a:extLst>
                <a:ext uri="{FF2B5EF4-FFF2-40B4-BE49-F238E27FC236}">
                  <a16:creationId xmlns:a16="http://schemas.microsoft.com/office/drawing/2014/main" id="{87C30DBE-B233-4171-BF2D-3F87F87B9BD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" y="2640"/>
            <a:ext cx="251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92" name="Equation" r:id="rId5" imgW="3987800" imgH="647700" progId="Equation.3">
                    <p:embed/>
                  </p:oleObj>
                </mc:Choice>
                <mc:Fallback>
                  <p:oleObj name="Equation" r:id="rId5" imgW="3987800" imgH="6477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640"/>
                          <a:ext cx="2514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6" name="Object 40">
              <a:extLst>
                <a:ext uri="{FF2B5EF4-FFF2-40B4-BE49-F238E27FC236}">
                  <a16:creationId xmlns:a16="http://schemas.microsoft.com/office/drawing/2014/main" id="{69374BB1-45C7-49C7-946B-BD90F3C06C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" y="3168"/>
            <a:ext cx="173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93" name="Equation" r:id="rId7" imgW="2755900" imgH="647700" progId="Equation.3">
                    <p:embed/>
                  </p:oleObj>
                </mc:Choice>
                <mc:Fallback>
                  <p:oleObj name="Equation" r:id="rId7" imgW="2755900" imgH="64770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3168"/>
                          <a:ext cx="1734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7" name="Object 41">
              <a:extLst>
                <a:ext uri="{FF2B5EF4-FFF2-40B4-BE49-F238E27FC236}">
                  <a16:creationId xmlns:a16="http://schemas.microsoft.com/office/drawing/2014/main" id="{E116F712-CE27-4AFA-9364-87380D7B9E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" y="3696"/>
            <a:ext cx="165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94" name="Equation" r:id="rId9" imgW="2616200" imgH="685800" progId="Equation.3">
                    <p:embed/>
                  </p:oleObj>
                </mc:Choice>
                <mc:Fallback>
                  <p:oleObj name="Equation" r:id="rId9" imgW="2616200" imgH="6858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3696"/>
                          <a:ext cx="1650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24" name="Object 42">
            <a:extLst>
              <a:ext uri="{FF2B5EF4-FFF2-40B4-BE49-F238E27FC236}">
                <a16:creationId xmlns:a16="http://schemas.microsoft.com/office/drawing/2014/main" id="{B9911D9D-2E0C-4A8C-B167-85B375B1A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82762"/>
              </p:ext>
            </p:extLst>
          </p:nvPr>
        </p:nvGraphicFramePr>
        <p:xfrm>
          <a:off x="3733800" y="-228600"/>
          <a:ext cx="555783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5" name="Document" r:id="rId11" imgW="6001354" imgH="7419666" progId="Word.Document.8">
                  <p:embed/>
                </p:oleObj>
              </mc:Choice>
              <mc:Fallback>
                <p:oleObj name="Document" r:id="rId11" imgW="6001354" imgH="7419666" progId="Word.Document.8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-228600"/>
                        <a:ext cx="5557838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>
            <a:extLst>
              <a:ext uri="{FF2B5EF4-FFF2-40B4-BE49-F238E27FC236}">
                <a16:creationId xmlns:a16="http://schemas.microsoft.com/office/drawing/2014/main" id="{75A6F44E-4A24-4B64-BAF9-B8F74D9C6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408E2715-348F-4C3E-BD56-C7FDE6A9C4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60363" y="1981200"/>
            <a:ext cx="8326437" cy="762000"/>
          </a:xfrm>
        </p:spPr>
        <p:txBody>
          <a:bodyPr>
            <a:normAutofit/>
          </a:bodyPr>
          <a:lstStyle/>
          <a:p>
            <a:pPr marL="3175" indent="-3175"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The vertical distance covered by a rocket from t=8 to t=30 seconds is given by:</a:t>
            </a:r>
            <a:r>
              <a:rPr lang="en-US" altLang="en-US" sz="2000" dirty="0"/>
              <a:t> </a:t>
            </a:r>
          </a:p>
        </p:txBody>
      </p:sp>
      <p:graphicFrame>
        <p:nvGraphicFramePr>
          <p:cNvPr id="35846" name="Object 9">
            <a:extLst>
              <a:ext uri="{FF2B5EF4-FFF2-40B4-BE49-F238E27FC236}">
                <a16:creationId xmlns:a16="http://schemas.microsoft.com/office/drawing/2014/main" id="{98083D53-6463-4682-9643-0AF7B904C8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124200"/>
          <a:ext cx="44291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8" name="Equation" r:id="rId4" imgW="4432300" imgH="723900" progId="Equation.3">
                  <p:embed/>
                </p:oleObj>
              </mc:Choice>
              <mc:Fallback>
                <p:oleObj name="Equation" r:id="rId4" imgW="4432300" imgH="723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44291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12">
            <a:extLst>
              <a:ext uri="{FF2B5EF4-FFF2-40B4-BE49-F238E27FC236}">
                <a16:creationId xmlns:a16="http://schemas.microsoft.com/office/drawing/2014/main" id="{14182F6B-C8CE-4803-833A-B6F1DDCDB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289594"/>
            <a:ext cx="7969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en-US" altLang="en-US" sz="2000" dirty="0"/>
              <a:t>Use single segment Trapezoidal rule to find the distance covered.</a:t>
            </a:r>
          </a:p>
          <a:p>
            <a:pPr algn="l" eaLnBrk="1" hangingPunct="1">
              <a:buFontTx/>
              <a:buAutoNum type="alphaLcParenR"/>
            </a:pPr>
            <a:r>
              <a:rPr lang="en-US" altLang="en-US" sz="2000" dirty="0"/>
              <a:t>Find the true error,     for part (a).</a:t>
            </a:r>
          </a:p>
          <a:p>
            <a:pPr algn="l" eaLnBrk="1" hangingPunct="1">
              <a:buFontTx/>
              <a:buAutoNum type="alphaLcParenR"/>
            </a:pPr>
            <a:r>
              <a:rPr lang="en-US" altLang="en-US" sz="2000" dirty="0"/>
              <a:t>Find the absolute relative true error,      for part (a).</a:t>
            </a:r>
          </a:p>
        </p:txBody>
      </p:sp>
      <p:graphicFrame>
        <p:nvGraphicFramePr>
          <p:cNvPr id="35848" name="Object 13">
            <a:extLst>
              <a:ext uri="{FF2B5EF4-FFF2-40B4-BE49-F238E27FC236}">
                <a16:creationId xmlns:a16="http://schemas.microsoft.com/office/drawing/2014/main" id="{5A05B24D-BC62-48C4-9C9A-867621257E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3317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9" name="Equation" r:id="rId6" imgW="177646" imgH="228402" progId="Equation.3">
                  <p:embed/>
                </p:oleObj>
              </mc:Choice>
              <mc:Fallback>
                <p:oleObj name="Equation" r:id="rId6" imgW="177646" imgH="2284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3317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15">
            <a:extLst>
              <a:ext uri="{FF2B5EF4-FFF2-40B4-BE49-F238E27FC236}">
                <a16:creationId xmlns:a16="http://schemas.microsoft.com/office/drawing/2014/main" id="{7DC24C03-79D3-49A3-BF35-9419E91B74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876800"/>
          <a:ext cx="3302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0" name="Equation" r:id="rId8" imgW="241195" imgH="253890" progId="Equation.3">
                  <p:embed/>
                </p:oleObj>
              </mc:Choice>
              <mc:Fallback>
                <p:oleObj name="Equation" r:id="rId8" imgW="241195" imgH="25389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76800"/>
                        <a:ext cx="3302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B9F5F9FC-D5DD-4589-AC86-482E1C7F0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graphicFrame>
        <p:nvGraphicFramePr>
          <p:cNvPr id="36869" name="Object 49">
            <a:extLst>
              <a:ext uri="{FF2B5EF4-FFF2-40B4-BE49-F238E27FC236}">
                <a16:creationId xmlns:a16="http://schemas.microsoft.com/office/drawing/2014/main" id="{F3AFE0B1-6E5E-4A06-96D4-5765A056D3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133600"/>
          <a:ext cx="28670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6" name="Equation" r:id="rId4" imgW="2870200" imgH="698500" progId="Equation.3">
                  <p:embed/>
                </p:oleObj>
              </mc:Choice>
              <mc:Fallback>
                <p:oleObj name="Equation" r:id="rId4" imgW="2870200" imgH="6985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33600"/>
                        <a:ext cx="28670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Text Box 52">
            <a:extLst>
              <a:ext uri="{FF2B5EF4-FFF2-40B4-BE49-F238E27FC236}">
                <a16:creationId xmlns:a16="http://schemas.microsoft.com/office/drawing/2014/main" id="{0A3B8D76-3353-4AF5-817D-A1127CBA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a)</a:t>
            </a:r>
          </a:p>
        </p:txBody>
      </p:sp>
      <p:graphicFrame>
        <p:nvGraphicFramePr>
          <p:cNvPr id="36871" name="Object 61">
            <a:extLst>
              <a:ext uri="{FF2B5EF4-FFF2-40B4-BE49-F238E27FC236}">
                <a16:creationId xmlns:a16="http://schemas.microsoft.com/office/drawing/2014/main" id="{1CAD7117-4B43-4F47-AC33-DB40F7A0DF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971800"/>
          <a:ext cx="5715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7" name="Equation" r:id="rId6" imgW="571252" imgH="253890" progId="Equation.3">
                  <p:embed/>
                </p:oleObj>
              </mc:Choice>
              <mc:Fallback>
                <p:oleObj name="Equation" r:id="rId6" imgW="571252" imgH="25389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5715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60">
            <a:extLst>
              <a:ext uri="{FF2B5EF4-FFF2-40B4-BE49-F238E27FC236}">
                <a16:creationId xmlns:a16="http://schemas.microsoft.com/office/drawing/2014/main" id="{0D5BB31C-882D-4FBD-8B3C-C69D7EED44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971800"/>
          <a:ext cx="6953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8" name="Equation" r:id="rId8" imgW="698197" imgH="253890" progId="Equation.3">
                  <p:embed/>
                </p:oleObj>
              </mc:Choice>
              <mc:Fallback>
                <p:oleObj name="Equation" r:id="rId8" imgW="698197" imgH="25389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971800"/>
                        <a:ext cx="69532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59">
            <a:extLst>
              <a:ext uri="{FF2B5EF4-FFF2-40B4-BE49-F238E27FC236}">
                <a16:creationId xmlns:a16="http://schemas.microsoft.com/office/drawing/2014/main" id="{D596F3C5-1D59-42AA-9D66-7E51A8DEC5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352800"/>
          <a:ext cx="41624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9" name="Equation" r:id="rId10" imgW="4165600" imgH="698500" progId="Equation.3">
                  <p:embed/>
                </p:oleObj>
              </mc:Choice>
              <mc:Fallback>
                <p:oleObj name="Equation" r:id="rId10" imgW="4165600" imgH="6985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41624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58">
            <a:extLst>
              <a:ext uri="{FF2B5EF4-FFF2-40B4-BE49-F238E27FC236}">
                <a16:creationId xmlns:a16="http://schemas.microsoft.com/office/drawing/2014/main" id="{7FBDB174-7378-42F2-AF41-1813919AB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343400"/>
          <a:ext cx="4752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0" name="Equation" r:id="rId12" imgW="4749800" imgH="762000" progId="Equation.3">
                  <p:embed/>
                </p:oleObj>
              </mc:Choice>
              <mc:Fallback>
                <p:oleObj name="Equation" r:id="rId12" imgW="4749800" imgH="7620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47529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56">
            <a:extLst>
              <a:ext uri="{FF2B5EF4-FFF2-40B4-BE49-F238E27FC236}">
                <a16:creationId xmlns:a16="http://schemas.microsoft.com/office/drawing/2014/main" id="{14302A25-2893-4A89-950B-DECE993EA3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334000"/>
          <a:ext cx="5181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1" name="Equation" r:id="rId14" imgW="5181600" imgH="762000" progId="Equation.3">
                  <p:embed/>
                </p:oleObj>
              </mc:Choice>
              <mc:Fallback>
                <p:oleObj name="Equation" r:id="rId14" imgW="5181600" imgH="7620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0"/>
                        <a:ext cx="5181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72">
            <a:extLst>
              <a:ext uri="{FF2B5EF4-FFF2-40B4-BE49-F238E27FC236}">
                <a16:creationId xmlns:a16="http://schemas.microsoft.com/office/drawing/2014/main" id="{5FAC6F26-C3E6-4DAD-883E-4FCDCE3CF8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4572000"/>
          <a:ext cx="15335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2" name="Equation" r:id="rId16" imgW="1536033" imgH="304668" progId="Equation.3">
                  <p:embed/>
                </p:oleObj>
              </mc:Choice>
              <mc:Fallback>
                <p:oleObj name="Equation" r:id="rId16" imgW="1536033" imgH="304668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72000"/>
                        <a:ext cx="15335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76">
            <a:extLst>
              <a:ext uri="{FF2B5EF4-FFF2-40B4-BE49-F238E27FC236}">
                <a16:creationId xmlns:a16="http://schemas.microsoft.com/office/drawing/2014/main" id="{9C729E30-A3A4-473C-A095-F12BD06B2C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5562600"/>
          <a:ext cx="156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3" name="Equation" r:id="rId18" imgW="1562100" imgH="304800" progId="Equation.3">
                  <p:embed/>
                </p:oleObj>
              </mc:Choice>
              <mc:Fallback>
                <p:oleObj name="Equation" r:id="rId18" imgW="1562100" imgH="3048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562600"/>
                        <a:ext cx="1562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>
            <a:extLst>
              <a:ext uri="{FF2B5EF4-FFF2-40B4-BE49-F238E27FC236}">
                <a16:creationId xmlns:a16="http://schemas.microsoft.com/office/drawing/2014/main" id="{62B317BE-CA32-42BB-BB5B-F5F25CAFC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graphicFrame>
        <p:nvGraphicFramePr>
          <p:cNvPr id="37893" name="Object 4">
            <a:extLst>
              <a:ext uri="{FF2B5EF4-FFF2-40B4-BE49-F238E27FC236}">
                <a16:creationId xmlns:a16="http://schemas.microsoft.com/office/drawing/2014/main" id="{E0F805BC-AFB6-4EF3-8640-AAC909187F1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752600" y="2209800"/>
          <a:ext cx="3263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6" name="Equation" r:id="rId4" imgW="3263900" imgH="698500" progId="Equation.3">
                  <p:embed/>
                </p:oleObj>
              </mc:Choice>
              <mc:Fallback>
                <p:oleObj name="Equation" r:id="rId4" imgW="3263900" imgH="698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32639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5">
            <a:extLst>
              <a:ext uri="{FF2B5EF4-FFF2-40B4-BE49-F238E27FC236}">
                <a16:creationId xmlns:a16="http://schemas.microsoft.com/office/drawing/2014/main" id="{91F1DE96-DEB1-4D55-AA50-40DF869FAA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276600"/>
          <a:ext cx="11525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7" name="Equation" r:id="rId6" imgW="1155199" imgH="304668" progId="Equation.3">
                  <p:embed/>
                </p:oleObj>
              </mc:Choice>
              <mc:Fallback>
                <p:oleObj name="Equation" r:id="rId6" imgW="1155199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11525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Text Box 6">
            <a:extLst>
              <a:ext uri="{FF2B5EF4-FFF2-40B4-BE49-F238E27FC236}">
                <a16:creationId xmlns:a16="http://schemas.microsoft.com/office/drawing/2014/main" id="{05B93B7E-48BB-414F-A110-1CFB73E5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a)</a:t>
            </a:r>
          </a:p>
        </p:txBody>
      </p:sp>
      <p:grpSp>
        <p:nvGrpSpPr>
          <p:cNvPr id="37896" name="Group 16">
            <a:extLst>
              <a:ext uri="{FF2B5EF4-FFF2-40B4-BE49-F238E27FC236}">
                <a16:creationId xmlns:a16="http://schemas.microsoft.com/office/drawing/2014/main" id="{0F37FC8B-6079-4C10-810E-B775C9BB153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114800"/>
            <a:ext cx="5321300" cy="457200"/>
            <a:chOff x="288" y="2496"/>
            <a:chExt cx="3352" cy="288"/>
          </a:xfrm>
        </p:grpSpPr>
        <p:sp>
          <p:nvSpPr>
            <p:cNvPr id="37900" name="Text Box 7">
              <a:extLst>
                <a:ext uri="{FF2B5EF4-FFF2-40B4-BE49-F238E27FC236}">
                  <a16:creationId xmlns:a16="http://schemas.microsoft.com/office/drawing/2014/main" id="{D904864B-7952-4974-BB86-B50EDCD5D4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b)</a:t>
              </a:r>
            </a:p>
          </p:txBody>
        </p:sp>
        <p:sp>
          <p:nvSpPr>
            <p:cNvPr id="37901" name="Rectangle 8">
              <a:extLst>
                <a:ext uri="{FF2B5EF4-FFF2-40B4-BE49-F238E27FC236}">
                  <a16:creationId xmlns:a16="http://schemas.microsoft.com/office/drawing/2014/main" id="{89645D37-0A3A-4864-9CF1-60BA3472A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496"/>
              <a:ext cx="2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sz="2000"/>
                <a:t>The exact value of the above integral is</a:t>
              </a:r>
              <a:r>
                <a:rPr lang="en-US" altLang="en-US"/>
                <a:t> </a:t>
              </a:r>
            </a:p>
          </p:txBody>
        </p:sp>
      </p:grpSp>
      <p:grpSp>
        <p:nvGrpSpPr>
          <p:cNvPr id="37897" name="Group 15">
            <a:extLst>
              <a:ext uri="{FF2B5EF4-FFF2-40B4-BE49-F238E27FC236}">
                <a16:creationId xmlns:a16="http://schemas.microsoft.com/office/drawing/2014/main" id="{F7551058-2682-4A00-B21F-0FB196DB171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953000"/>
            <a:ext cx="5791200" cy="723900"/>
            <a:chOff x="528" y="2928"/>
            <a:chExt cx="3648" cy="456"/>
          </a:xfrm>
        </p:grpSpPr>
        <p:graphicFrame>
          <p:nvGraphicFramePr>
            <p:cNvPr id="37898" name="Object 11">
              <a:extLst>
                <a:ext uri="{FF2B5EF4-FFF2-40B4-BE49-F238E27FC236}">
                  <a16:creationId xmlns:a16="http://schemas.microsoft.com/office/drawing/2014/main" id="{9500020E-09B0-4528-B5B5-11BBD75D58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2928"/>
            <a:ext cx="279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68" name="Equation" r:id="rId8" imgW="4432300" imgH="723900" progId="Equation.3">
                    <p:embed/>
                  </p:oleObj>
                </mc:Choice>
                <mc:Fallback>
                  <p:oleObj name="Equation" r:id="rId8" imgW="4432300" imgH="7239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928"/>
                          <a:ext cx="279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9" name="Object 9">
              <a:extLst>
                <a:ext uri="{FF2B5EF4-FFF2-40B4-BE49-F238E27FC236}">
                  <a16:creationId xmlns:a16="http://schemas.microsoft.com/office/drawing/2014/main" id="{C010F6D6-E07A-40A9-9A44-B518D86EBB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6" y="3072"/>
            <a:ext cx="72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69" name="Equation" r:id="rId10" imgW="1143000" imgH="304800" progId="Equation.3">
                    <p:embed/>
                  </p:oleObj>
                </mc:Choice>
                <mc:Fallback>
                  <p:oleObj name="Equation" r:id="rId10" imgW="1143000" imgH="3048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072"/>
                          <a:ext cx="72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1955</TotalTime>
  <Words>776</Words>
  <Application>Microsoft Office PowerPoint</Application>
  <PresentationFormat>On-screen Show (4:3)</PresentationFormat>
  <Paragraphs>196</Paragraphs>
  <Slides>28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Tahoma</vt:lpstr>
      <vt:lpstr>Times New Roman</vt:lpstr>
      <vt:lpstr>Trebuchet MS</vt:lpstr>
      <vt:lpstr>Trebuchet MS (Headings)</vt:lpstr>
      <vt:lpstr>Wingdings</vt:lpstr>
      <vt:lpstr>Wingdings 3</vt:lpstr>
      <vt:lpstr>1_Blends</vt:lpstr>
      <vt:lpstr>Blends</vt:lpstr>
      <vt:lpstr>Facet</vt:lpstr>
      <vt:lpstr>Equation</vt:lpstr>
      <vt:lpstr>Document</vt:lpstr>
      <vt:lpstr>Numerical Computation and Optimization</vt:lpstr>
      <vt:lpstr>What is Integration</vt:lpstr>
      <vt:lpstr>Basis of Trapezoidal Rule</vt:lpstr>
      <vt:lpstr>Basis of Trapezoidal Rule</vt:lpstr>
      <vt:lpstr>Derivation of the Trapezoidal Rule</vt:lpstr>
      <vt:lpstr>Method Derived From Geometry</vt:lpstr>
      <vt:lpstr>Example 1</vt:lpstr>
      <vt:lpstr>Solution</vt:lpstr>
      <vt:lpstr>Solution (cont)</vt:lpstr>
      <vt:lpstr>Solution (cont)</vt:lpstr>
      <vt:lpstr>Multiple Segment Trapezoidal Rule</vt:lpstr>
      <vt:lpstr>Multiple Segment Trapezoidal Rule</vt:lpstr>
      <vt:lpstr>Multiple Segment Trapezoidal Rule</vt:lpstr>
      <vt:lpstr>Multiple Segment Trapezoidal Rule</vt:lpstr>
      <vt:lpstr>Multiple Segment Trapezoidal Rule</vt:lpstr>
      <vt:lpstr>Example 2</vt:lpstr>
      <vt:lpstr>Solution</vt:lpstr>
      <vt:lpstr>Solution (cont)</vt:lpstr>
      <vt:lpstr>Solution (cont)</vt:lpstr>
      <vt:lpstr>Solution (cont)</vt:lpstr>
      <vt:lpstr>Solution (cont)</vt:lpstr>
      <vt:lpstr>Example 3</vt:lpstr>
      <vt:lpstr>Solution</vt:lpstr>
      <vt:lpstr>Solution (cont)</vt:lpstr>
      <vt:lpstr>Solution (cont)</vt:lpstr>
      <vt:lpstr>Error in Multiple Segment Trapezoidal Rule</vt:lpstr>
      <vt:lpstr>Error in Multiple Segment  Trapezoidal Rule</vt:lpstr>
      <vt:lpstr>Error in Multiple Segment  Trapezoidal Rule</vt:lpstr>
    </vt:vector>
  </TitlesOfParts>
  <Company>Holistic Numerical Methods Institute</Company>
  <LinksUpToDate>false</LinksUpToDate>
  <SharedDoc>false</SharedDoc>
  <HyperlinkBase>http://numericalmethods.eng.usf.edu/mws/gen/07int/mws_gen_int_ppt_trapcontinuous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Trapezoidal Rule Integration</dc:title>
  <dc:subject>Integration</dc:subject>
  <dc:creator>Autar Kaw, Charlie Barker</dc:creator>
  <cp:keywords>Power Point Trapezoidal Rule</cp:keywords>
  <dc:description>A power point presentation describign the Trapezoidal Rule</dc:description>
  <cp:lastModifiedBy>Ahmed Abid</cp:lastModifiedBy>
  <cp:revision>140</cp:revision>
  <cp:lastPrinted>1999-03-26T19:03:37Z</cp:lastPrinted>
  <dcterms:created xsi:type="dcterms:W3CDTF">1998-11-18T16:33:10Z</dcterms:created>
  <dcterms:modified xsi:type="dcterms:W3CDTF">2018-10-23T18:05:06Z</dcterms:modified>
  <cp:category>General Engineering</cp:category>
</cp:coreProperties>
</file>