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53" r:id="rId2"/>
    <p:sldMasterId id="2147484002" r:id="rId3"/>
  </p:sldMasterIdLst>
  <p:notesMasterIdLst>
    <p:notesMasterId r:id="rId28"/>
  </p:notesMasterIdLst>
  <p:handoutMasterIdLst>
    <p:handoutMasterId r:id="rId29"/>
  </p:handoutMasterIdLst>
  <p:sldIdLst>
    <p:sldId id="339" r:id="rId4"/>
    <p:sldId id="316" r:id="rId5"/>
    <p:sldId id="287" r:id="rId6"/>
    <p:sldId id="288" r:id="rId7"/>
    <p:sldId id="309" r:id="rId8"/>
    <p:sldId id="291" r:id="rId9"/>
    <p:sldId id="292" r:id="rId10"/>
    <p:sldId id="293" r:id="rId11"/>
    <p:sldId id="294" r:id="rId12"/>
    <p:sldId id="295" r:id="rId13"/>
    <p:sldId id="304" r:id="rId14"/>
    <p:sldId id="301" r:id="rId15"/>
    <p:sldId id="305" r:id="rId16"/>
    <p:sldId id="306" r:id="rId17"/>
    <p:sldId id="302" r:id="rId18"/>
    <p:sldId id="303" r:id="rId19"/>
    <p:sldId id="307" r:id="rId20"/>
    <p:sldId id="308" r:id="rId21"/>
    <p:sldId id="310" r:id="rId22"/>
    <p:sldId id="311" r:id="rId23"/>
    <p:sldId id="312" r:id="rId24"/>
    <p:sldId id="313" r:id="rId25"/>
    <p:sldId id="314" r:id="rId26"/>
    <p:sldId id="315" r:id="rId2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43" autoAdjust="0"/>
    <p:restoredTop sz="94660" autoAdjust="0"/>
  </p:normalViewPr>
  <p:slideViewPr>
    <p:cSldViewPr>
      <p:cViewPr varScale="1">
        <p:scale>
          <a:sx n="69" d="100"/>
          <a:sy n="69" d="100"/>
        </p:scale>
        <p:origin x="13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426" y="-6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1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20238462-21E1-4306-91EE-836B933655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9D762FB0-E2C9-4044-9E71-CAEC49A5C91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2C14ADC-BE64-4D1B-8953-4CD608298F26}" type="datetime1">
              <a:rPr lang="en-US"/>
              <a:pPr>
                <a:defRPr/>
              </a:pPr>
              <a:t>10/23/2018</a:t>
            </a:fld>
            <a:endParaRPr lang="en-US"/>
          </a:p>
        </p:txBody>
      </p:sp>
      <p:sp>
        <p:nvSpPr>
          <p:cNvPr id="165892" name="Rectangle 4">
            <a:extLst>
              <a:ext uri="{FF2B5EF4-FFF2-40B4-BE49-F238E27FC236}">
                <a16:creationId xmlns:a16="http://schemas.microsoft.com/office/drawing/2014/main" id="{BA591DF4-21B3-4FD9-85C8-FA49D20EBA2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165893" name="Rectangle 5">
            <a:extLst>
              <a:ext uri="{FF2B5EF4-FFF2-40B4-BE49-F238E27FC236}">
                <a16:creationId xmlns:a16="http://schemas.microsoft.com/office/drawing/2014/main" id="{CF48D0BF-54F8-48C6-BEDA-A25C7B47EA1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1" tIns="48321" rIns="96641" bIns="4832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A123FD5-2C98-449F-8773-3174EBB2F3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19AFB05-5D4B-4A49-8D67-53E63F7982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01AEDFD-CEA8-4D0C-B8C7-AE611FB29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8ED1D32D-448C-4F60-8627-BF413649F2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5D9DFCB6-BC47-4F98-A686-CFF9E64F20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1CA778A7-E13F-4BF0-B314-830FB13DC8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37041992-5045-4D4C-B333-7A25B07B9D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E288339-3207-4D74-A74C-523782F379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1B4B7B0-E928-4636-985A-C04A8B9728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E62A13CE-6CDA-4318-9B58-38C7066D2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D575044-409A-4509-A275-A40D5CECD9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74222F82-D157-43BE-974F-6C8BC682F0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5D39B1AB-02F7-4E1F-A02D-53B93793AF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C77CABAB-E2D7-4E18-A203-43BC5080FD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EEDA317D-219A-4D06-B21E-FF2BC8D1E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1A250FB0-763C-4C01-B27F-E3048F8DB9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ED374D06-6FF4-41C7-B9BC-372E4C101F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4E4D763-FA3A-492E-9C92-8FCD584FF0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AC760A3C-7780-4CA1-A4AE-4653B5CC08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6A23EF31-D39B-46DE-8F2F-3ACD3FA9D3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634C891-E65B-4BA3-AD21-45B9094D9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3556EDD3-FFCD-491B-A1E8-0D0F064E97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5ECA8F89-16C3-495C-AD54-5224F1A993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FCC80-4C56-405C-9BCC-75F89A29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89287-22F5-424A-BF4B-D937FB21101C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0514F-DA45-4043-93ED-717220B4A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519EE-6E13-4656-A059-891FFFA92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8C5A81-09CD-4DF6-A53F-4391C49DA2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3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FEAE2-1B21-4166-BB68-8C9C5D34C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4E980-4E78-4652-BB23-4646E4803617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4F560-F46D-4BDE-BB0A-3B1305320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DD63B-4A41-4BB2-BD96-FA70221E9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D4AE01-4B96-4A0B-AD2E-132E068A85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49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A8B1F-2972-406C-9D23-CA79CCC59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0A622-2461-40AC-8B5A-281449CF5B26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22668-10FE-4CA4-ACD6-A252BC29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91B2E-2D23-460A-9CA2-D0AA0AFF7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D45FA4-09A4-4AF1-BE77-1B2F3D1F32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392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A270F-C8F9-4047-B4CA-6C0C1143F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BD107-4142-4807-ABD1-FD6AE5137801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E3E36-4D63-4628-8996-9EFFFEE18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A48C5-07FD-428E-BF38-1747DB711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4EDC79-81B9-4769-9258-2FF4423A94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594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3203F-04CE-452D-9E01-25457D5C8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2DDF0-B08F-45A4-A9D4-F4426BBB19FD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C6EBE-3455-4CE5-8A5E-C8117EA4C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02B3B-9768-4227-A99B-EE7E591BF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294D49-53BD-42F5-B63B-4FCC43BA1B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912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C3E01-4DEF-4486-88D1-684D7269F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9FC11-01CA-49AE-8A91-B08688806436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52CE4-2E3D-4D8C-B24E-125173199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5A322-5568-4325-8092-3DF84CDAF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BD5908-CEC4-4B5A-BAA7-1B7C409E0A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6057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2DB86-1D39-4664-B22A-E65B19C78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7BC14-4558-4555-9A70-085C678669D4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25F75-DFAD-4B62-8D60-F10243D0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3B7D5-A936-495A-9AA9-1293707C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5F2F6C-DBC8-4D5B-98BE-4EA271DE03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424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080ED9-3779-4409-8AF4-94CDC723E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630AE-8BE5-4456-9585-7FF616000038}" type="datetime1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8FA484-090D-4819-971A-A5825EF0F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3D5E3C-DF22-4FA1-B236-4635908E5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E97A63-48AA-4FA8-979B-72DA30BDC5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523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433AF5-D632-4C83-B45F-75E667CFF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E6B63-988C-4D91-881A-9034C7118B08}" type="datetime1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6C9ADB-E3DC-4FF3-AB9A-CEC2A562F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C05114-FC0F-4312-9364-1D3D27306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E17826-AC0D-4A84-AE50-F4EA145DDD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438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11AC0D-0559-4965-8781-866FF7CEF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F05B6-5F25-45C0-93EC-A0BDF56610F8}" type="datetime1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B2DD2-4E67-40F4-B53C-1E390122F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1BF9F4-2915-4ECB-BF11-38FCC4199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CC3745-AF27-46AD-8A16-3928E7B9CF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382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67CB1F-609C-4F15-8FD3-190789156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C7ED4-FCC1-442D-9500-B2FF62371694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9B03E-282A-42AD-97EA-BA1FC250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528F33-AF49-4654-9475-295A05E31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7AED69-C3EB-41EB-8A51-80DA0B1ECC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03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EA365-8346-4CD2-B682-16F641C81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8E679-6D73-4D55-B9D3-72767A8F197B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ED81A-64E3-4D45-87A7-78F0954D6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74AD0-655A-4AF6-BCAD-561D23940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CFA5D6-1B27-443E-AA57-802CBDE227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902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DEE555-67BB-4CBE-8DC5-DBEB5132D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5EAEE-E78B-47F1-96C2-A656FCDEA5DC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06C34-7126-4E07-ACF4-F31F51C1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9C323-E3C3-45D6-859E-95966E273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D366F3-BBC1-45B0-B2DE-7984F23FAB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843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618AA-2262-4FF5-9E5A-E117B42C4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C91F5-4199-4C87-B2AC-9448F3FC587B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0800D-B43D-4D1B-997B-351872D04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469AB-9422-4966-AE3D-43E3330C3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B6F619-4514-4DA0-8D06-8FD8405A9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5908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4F410-5ABE-496A-BCA3-4DB92F400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91DBC-EA1B-4CDE-99B6-FEA45D1EFA0A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20D6B-FD0E-4125-89EB-9040B5FCB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3E863-D449-44B6-BB9C-E09C816D5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55B394-BA42-43F5-9D73-56A04B629C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3310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38826-A67F-4716-A82D-6038BDD92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103DD-70DF-4399-9739-C8D51DEA6D2B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7DBA6-6FAD-4FB6-92F7-39D0D9DCD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88749-6F5E-4621-8DEF-DD50B1939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95ADD4-72CF-480A-8D0D-6CF9DE3E1F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5197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066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C3BD4B-207F-428E-8C1E-3568FFE7A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6E621-3281-403A-B183-DB105D7575E1}" type="datetime1">
              <a:rPr lang="en-US" smtClean="0"/>
              <a:t>10/23/2018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0EF1BC9-AEEC-4373-AC45-587751F0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D9CBC25-E811-4777-9EE1-164EF7CA1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762118-A035-4354-9FB3-59868D542A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3629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66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9C6A93-56E0-4B01-B7F7-8D562CEA2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66AD-5869-4DC0-9795-90BCF56D7593}" type="datetime1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E7F0B2-1658-4D11-BFD3-8977C685C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B57AD7-47AE-4CCC-BA5A-5F24C6C3C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4066AB-E40E-413D-9E61-FBA2EC3264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6783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2C15F7-2CA8-4FF4-8270-FEDC63F8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1850A-0C2C-402A-934C-5EFE27535C17}" type="datetime1">
              <a:rPr lang="en-US" smtClean="0"/>
              <a:t>10/23/2018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FB25FBC-BC8C-4FE8-AE7E-B4CF155DB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72CC99C-E3A1-4782-B7E5-F5337372D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1BBF4E-083A-4E79-93D3-1D73335D13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5180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98BC0-3421-4BAC-9BED-2C284EBC5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D4C0D-A703-4F85-A27B-523D897E6C87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E4EE7-6297-4881-B385-29F2A606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55B25-A515-482A-B6D4-80DE9BFD5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51F237-45B2-4B0F-A24F-580F9CE585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8495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7ECDA-6E33-4425-9A84-6B8BFA9B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7D223-5899-4C20-86C9-B04858AAA937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E5CFC-9EC9-4EEC-AF69-F64ACE188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C5EC85-71B5-4F20-89ED-EE657534B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09E537-3CF9-4745-81FB-39291F7FEC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5895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08A375-87E5-4BFC-A1E8-0EB8341FED54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C5A81-09CD-4DF6-A53F-4391C49DA26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234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8AD0D-F8CE-4C40-8297-421349E38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303C8-9EAC-45FC-A029-1B1E27285AAF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C86E8-C73D-44D7-BB0E-6CB56ED08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E64E5-3A31-4421-AE06-D4ACEBF4D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DC672E-6F97-4E20-BD17-534DF4231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85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C6CC4C-F135-403D-8C2D-F80D2A373535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FA5D6-1B27-443E-AA57-802CBDE227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7119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D6551-F953-4F40-AE01-93A80FC1A146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C672E-6F97-4E20-BD17-534DF4231C7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0815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171E9C-2CF5-45D6-9A09-B528EF2B5B77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D673D5-7916-430E-BB68-C1ABF15EA08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5865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DDBD9C-275C-4C59-80BD-3A82E57D076B}" type="datetime1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68A9D-8E72-454F-84F3-75E55108D2B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3615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A2102A-A6FC-4498-9AA0-1B26FC795239}" type="datetime1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93021-9197-41A1-B85D-65AAFB6F93B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604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D620CC-0B4F-44FC-9AC4-DAB53932F9DF}" type="datetime1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2E848-E99B-4EBA-AEF2-007FCA5AB34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6598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044675-F218-47FA-AD18-6C73715EFCB8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80C08-D6BA-4878-B815-BF57B4823A1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9445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A1D29-5EBB-4DE9-8EDF-678C3F433E4C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935D8F-7BC4-429C-AC75-8AB263F3BD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7143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8D4328-E8ED-418E-A799-D530E85A4FAB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24F24-62E4-4FF6-B8EA-EB3273FE5F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4509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DF48E4-C218-4DE1-98A1-8F7E760D5EA3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24F24-62E4-4FF6-B8EA-EB3273FE5F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422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4BD0E-1980-4084-AF53-1E55DD6EA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4A4C8-0F2B-469C-8D07-942F50B46706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A62B04-D1CD-4582-BB61-E68C4CE66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5B7A3-E041-443B-9DD4-68853F630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D673D5-7916-430E-BB68-C1ABF15EA0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6092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0F2E27-C2BC-434E-B99C-9765BC0D487C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24F24-62E4-4FF6-B8EA-EB3273FE5F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1977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6A37F9-58CB-4396-83C5-F9CFED5D24B9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24F24-62E4-4FF6-B8EA-EB3273FE5F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83086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8C55B1-5E9F-44CD-9052-FDB8369A1BEC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24F24-62E4-4FF6-B8EA-EB3273FE5F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9754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416790-FCE3-486E-AE12-8975A5A830AD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4AE01-4B96-4A0B-AD2E-132E068A85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1828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B9DE8-5B4D-4AC2-8E8F-BF70BE5EA0E7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45FA4-09A4-4AF1-BE77-1B2F3D1F32A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219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38826-A67F-4716-A82D-6038BDD92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6A117-5D68-457E-85D9-08171C2BA967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7DBA6-6FAD-4FB6-92F7-39D0D9DCD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88749-6F5E-4621-8DEF-DD50B1939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95ADD4-72CF-480A-8D0D-6CF9DE3E1F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37290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066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C3BD4B-207F-428E-8C1E-3568FFE7A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7560F-3D7B-4CE4-B7D3-279396F357E5}" type="datetime1">
              <a:rPr lang="en-US" smtClean="0"/>
              <a:t>10/23/2018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0EF1BC9-AEEC-4373-AC45-587751F0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D9CBC25-E811-4777-9EE1-164EF7CA1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762118-A035-4354-9FB3-59868D542A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6118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66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9C6A93-56E0-4B01-B7F7-8D562CEA2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6F860-D52E-4B8D-94D1-DF9DB93A5E7B}" type="datetime1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E7F0B2-1658-4D11-BFD3-8977C685C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B57AD7-47AE-4CCC-BA5A-5F24C6C3C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4066AB-E40E-413D-9E61-FBA2EC3264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3756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2C15F7-2CA8-4FF4-8270-FEDC63F8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FAE20-DF29-4300-8DF8-C02E52A561DB}" type="datetime1">
              <a:rPr lang="en-US" smtClean="0"/>
              <a:t>10/23/2018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FB25FBC-BC8C-4FE8-AE7E-B4CF155DB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72CC99C-E3A1-4782-B7E5-F5337372D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1BBF4E-083A-4E79-93D3-1D73335D13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0853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98BC0-3421-4BAC-9BED-2C284EBC5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8E62B-9B8C-490B-A034-5829D0BFAF88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E4EE7-6297-4881-B385-29F2A606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55B25-A515-482A-B6D4-80DE9BFD5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51F237-45B2-4B0F-A24F-580F9CE585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49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A7AB19-3F2F-4345-8247-3905D371C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F5BC-0D76-4B69-AE6D-50A55B640FF2}" type="datetime1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318EB6-1425-4423-A116-1004CFB44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210211-92CD-4951-A17C-99A04E180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A68A9D-8E72-454F-84F3-75E55108D2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9955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7ECDA-6E33-4425-9A84-6B8BFA9B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3DD30-77B5-43FE-B690-4355F4A6E6A9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E5CFC-9EC9-4EEC-AF69-F64ACE188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C5EC85-71B5-4F20-89ED-EE657534B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09E537-3CF9-4745-81FB-39291F7FEC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52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41F682-335D-478A-80D3-0A1C760F0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00984-47F6-4072-BEE2-04B8B73456CC}" type="datetime1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F9D6D8-6601-4F51-A5F6-2B12AAA22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199D40-7FA2-48C2-BF0B-1B4B9ECF6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093021-9197-41A1-B85D-65AAFB6F93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46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1C1536-1D42-4AEC-992E-50025696F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2E155-D8EB-44A1-97E7-2DB7C5C38A03}" type="datetime1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40D26B-A0CF-4FE5-8C6C-9385C0EE5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F496B-AFEA-4716-ABB5-BE0E4E830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F2E848-E99B-4EBA-AEF2-007FCA5AB3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180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F4C125-ECB0-4C04-B298-60D5195DD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778C-D1FB-49F8-B8F3-D9C934E789FF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C515C-9302-40E7-A47B-42D269B0F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80FE8-DA49-4821-9E93-0076ABC78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480C08-D6BA-4878-B815-BF57B4823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70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1940B-4BF2-467C-9FB6-336DEB4E6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D1468-F327-4952-8E98-FE7C1BCBF7CE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F3C86-79DA-4655-A596-E61960EA3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06A14-36CB-4111-8AC3-02D48B421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935D8F-7BC4-429C-AC75-8AB263F3BD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02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1.xml"/><Relationship Id="rId21" Type="http://schemas.openxmlformats.org/officeDocument/2006/relationships/slideLayout" Target="../slideLayouts/slideLayout49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20" Type="http://schemas.openxmlformats.org/officeDocument/2006/relationships/slideLayout" Target="../slideLayouts/slideLayout48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23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19" Type="http://schemas.openxmlformats.org/officeDocument/2006/relationships/slideLayout" Target="../slideLayouts/slideLayout47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Relationship Id="rId22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9FEFF"/>
            </a:gs>
            <a:gs pos="100000">
              <a:srgbClr val="E9F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>
            <a:extLst>
              <a:ext uri="{FF2B5EF4-FFF2-40B4-BE49-F238E27FC236}">
                <a16:creationId xmlns:a16="http://schemas.microsoft.com/office/drawing/2014/main" id="{A0D8C859-EDC0-47C9-A97B-AB26A7D279E1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32" name="Group 1027">
              <a:extLst>
                <a:ext uri="{FF2B5EF4-FFF2-40B4-BE49-F238E27FC236}">
                  <a16:creationId xmlns:a16="http://schemas.microsoft.com/office/drawing/2014/main" id="{EF41FBAE-6EE0-496B-BA3A-9B59FCFC14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39" name="Rectangle 1028">
                <a:extLst>
                  <a:ext uri="{FF2B5EF4-FFF2-40B4-BE49-F238E27FC236}">
                    <a16:creationId xmlns:a16="http://schemas.microsoft.com/office/drawing/2014/main" id="{3A202344-5988-4721-8D43-73DE1863C2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0" name="Rectangle 1029">
                <a:extLst>
                  <a:ext uri="{FF2B5EF4-FFF2-40B4-BE49-F238E27FC236}">
                    <a16:creationId xmlns:a16="http://schemas.microsoft.com/office/drawing/2014/main" id="{DD1B88D5-D8E5-482F-8B1D-4D79126036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033" name="Group 1030">
              <a:extLst>
                <a:ext uri="{FF2B5EF4-FFF2-40B4-BE49-F238E27FC236}">
                  <a16:creationId xmlns:a16="http://schemas.microsoft.com/office/drawing/2014/main" id="{0584F52F-4996-41BD-A5E8-2A1A7BD9CD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37" name="Rectangle 1031">
                <a:extLst>
                  <a:ext uri="{FF2B5EF4-FFF2-40B4-BE49-F238E27FC236}">
                    <a16:creationId xmlns:a16="http://schemas.microsoft.com/office/drawing/2014/main" id="{6D1CC4ED-CCB5-4B5D-ACB8-1FE351057A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8" name="Rectangle 1032">
                <a:extLst>
                  <a:ext uri="{FF2B5EF4-FFF2-40B4-BE49-F238E27FC236}">
                    <a16:creationId xmlns:a16="http://schemas.microsoft.com/office/drawing/2014/main" id="{232E7A19-3B7F-4094-ADD3-7C9A76568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DF4FC36D-680A-43B0-9B56-EB2873E34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B53991BC-D7AF-4C5A-98EC-57347E12F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" name="Rectangle 1035">
              <a:extLst>
                <a:ext uri="{FF2B5EF4-FFF2-40B4-BE49-F238E27FC236}">
                  <a16:creationId xmlns:a16="http://schemas.microsoft.com/office/drawing/2014/main" id="{7E06D38D-566A-41BF-B5F7-83F99FF871C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27" name="Rectangle 9">
            <a:extLst>
              <a:ext uri="{FF2B5EF4-FFF2-40B4-BE49-F238E27FC236}">
                <a16:creationId xmlns:a16="http://schemas.microsoft.com/office/drawing/2014/main" id="{E8E87784-2BCB-4B2D-BA15-D515DCCC6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03140998-933B-47EC-9A7B-046105F65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Rectangle 1038">
            <a:extLst>
              <a:ext uri="{FF2B5EF4-FFF2-40B4-BE49-F238E27FC236}">
                <a16:creationId xmlns:a16="http://schemas.microsoft.com/office/drawing/2014/main" id="{98DF5A76-78AA-4C26-87C5-2088CC686C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61A23B5E-7618-428A-A807-08A310507B69}" type="datetime1">
              <a:rPr lang="en-US" smtClean="0"/>
              <a:t>10/23/2018</a:t>
            </a:fld>
            <a:endParaRPr lang="en-US"/>
          </a:p>
        </p:txBody>
      </p:sp>
      <p:sp>
        <p:nvSpPr>
          <p:cNvPr id="25" name="Rectangle 1039">
            <a:extLst>
              <a:ext uri="{FF2B5EF4-FFF2-40B4-BE49-F238E27FC236}">
                <a16:creationId xmlns:a16="http://schemas.microsoft.com/office/drawing/2014/main" id="{ADB5CBD4-C6F6-45F9-9822-381981707F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26" name="Rectangle 1040">
            <a:extLst>
              <a:ext uri="{FF2B5EF4-FFF2-40B4-BE49-F238E27FC236}">
                <a16:creationId xmlns:a16="http://schemas.microsoft.com/office/drawing/2014/main" id="{8325999B-06C0-4C9D-8A15-A7B81BB6A0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4924F24-62E4-4FF6-B8EA-EB3273FE5F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9FEFF"/>
            </a:gs>
            <a:gs pos="100000">
              <a:srgbClr val="E9F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90A91C8-3958-43A1-8DF2-3844EA8EA60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kumimoji="1"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07971CE-7AF1-49EF-A353-C440B74126D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kumimoji="1"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C5F7885-F9E5-406C-89B5-8CD73ECC44B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kumimoji="1"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A71DE276-D422-465F-8A05-3F7D6474027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kumimoji="1"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F1A0F4F1-89BC-47A4-970C-653718AA413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kumimoji="1" lang="en-US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8B7A164B-0223-4970-8B2D-2ECD5E3FA37D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kumimoji="1" lang="en-US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25333828-D82E-421B-928D-43BAA7B0D03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kumimoji="1" lang="en-US" altLang="en-US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A32192F5-268E-4E27-B333-F6D5AA2F8D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09350F7D-267F-43E3-9E13-5AEF50EF70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1019" name="Rectangle 11">
            <a:extLst>
              <a:ext uri="{FF2B5EF4-FFF2-40B4-BE49-F238E27FC236}">
                <a16:creationId xmlns:a16="http://schemas.microsoft.com/office/drawing/2014/main" id="{DEF263B7-C77C-4847-862B-EEA77867730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4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C0878B31-98EB-4F25-A31D-4937CA1DE4F6}" type="datetime1">
              <a:rPr lang="en-US" smtClean="0"/>
              <a:t>10/23/2018</a:t>
            </a:fld>
            <a:endParaRPr lang="en-US"/>
          </a:p>
        </p:txBody>
      </p:sp>
      <p:sp>
        <p:nvSpPr>
          <p:cNvPr id="171020" name="Rectangle 12">
            <a:extLst>
              <a:ext uri="{FF2B5EF4-FFF2-40B4-BE49-F238E27FC236}">
                <a16:creationId xmlns:a16="http://schemas.microsoft.com/office/drawing/2014/main" id="{2961C4EE-B95E-429D-B396-05ADF2E627A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171021" name="Rectangle 13">
            <a:extLst>
              <a:ext uri="{FF2B5EF4-FFF2-40B4-BE49-F238E27FC236}">
                <a16:creationId xmlns:a16="http://schemas.microsoft.com/office/drawing/2014/main" id="{2B81145B-4E28-47AF-92F2-0C2E2ACB00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 smtClean="0"/>
            </a:lvl1pPr>
          </a:lstStyle>
          <a:p>
            <a:pPr>
              <a:defRPr/>
            </a:pPr>
            <a:fld id="{0E1614E2-29AE-4D93-9C05-D2AE84F444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  <p:sldLayoutId id="2147483957" r:id="rId13"/>
    <p:sldLayoutId id="2147483958" r:id="rId14"/>
    <p:sldLayoutId id="2147483959" r:id="rId15"/>
    <p:sldLayoutId id="2147483960" r:id="rId16"/>
    <p:sldLayoutId id="2147483961" r:id="rId17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6B8CB5-9E67-462C-BBA5-BDFC0569F1D3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4924F24-62E4-4FF6-B8EA-EB3273FE5F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87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4" r:id="rId12"/>
    <p:sldLayoutId id="2147484015" r:id="rId13"/>
    <p:sldLayoutId id="2147484016" r:id="rId14"/>
    <p:sldLayoutId id="2147484017" r:id="rId15"/>
    <p:sldLayoutId id="2147484018" r:id="rId16"/>
    <p:sldLayoutId id="2147484019" r:id="rId17"/>
    <p:sldLayoutId id="2147484020" r:id="rId18"/>
    <p:sldLayoutId id="2147484021" r:id="rId19"/>
    <p:sldLayoutId id="2147484022" r:id="rId20"/>
    <p:sldLayoutId id="2147484023" r:id="rId21"/>
    <p:sldLayoutId id="2147484024" r:id="rId2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31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50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4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8.wmf"/><Relationship Id="rId11" Type="http://schemas.openxmlformats.org/officeDocument/2006/relationships/image" Target="../media/image51.png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5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5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7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5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4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png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5B17E-27B1-4B2B-A764-B955F2CFE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457200"/>
            <a:ext cx="6812974" cy="1423555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Numerical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Computation and Optimization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048C4-002E-4B71-A0EE-40B85E6B7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2770909"/>
            <a:ext cx="7422573" cy="36576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8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Numerical Integration</a:t>
            </a:r>
          </a:p>
          <a:p>
            <a:pPr algn="ctr"/>
            <a:endParaRPr lang="en-US" sz="7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Headings)"/>
            </a:endParaRPr>
          </a:p>
          <a:p>
            <a:pPr algn="ctr"/>
            <a:r>
              <a:rPr lang="en-US" sz="9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Romberg Rule</a:t>
            </a:r>
          </a:p>
          <a:p>
            <a:pPr algn="ctr"/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 Prof. Dr. Ahmed Jabbar</a:t>
            </a:r>
          </a:p>
        </p:txBody>
      </p:sp>
    </p:spTree>
    <p:extLst>
      <p:ext uri="{BB962C8B-B14F-4D97-AF65-F5344CB8AC3E}">
        <p14:creationId xmlns:p14="http://schemas.microsoft.com/office/powerpoint/2010/main" val="235315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>
            <a:extLst>
              <a:ext uri="{FF2B5EF4-FFF2-40B4-BE49-F238E27FC236}">
                <a16:creationId xmlns:a16="http://schemas.microsoft.com/office/drawing/2014/main" id="{FFFB1827-957D-43E0-903E-E14BB621C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8768" y="228600"/>
            <a:ext cx="7793037" cy="922338"/>
          </a:xfrm>
        </p:spPr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Example 1 </a:t>
            </a:r>
          </a:p>
        </p:txBody>
      </p:sp>
      <p:sp>
        <p:nvSpPr>
          <p:cNvPr id="52229" name="Text Box 58">
            <a:extLst>
              <a:ext uri="{FF2B5EF4-FFF2-40B4-BE49-F238E27FC236}">
                <a16:creationId xmlns:a16="http://schemas.microsoft.com/office/drawing/2014/main" id="{0531DE33-C87D-4722-97AD-68209A870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309" y="1075749"/>
            <a:ext cx="7772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The vertical distance covered by</a:t>
            </a:r>
            <a:r>
              <a:rPr lang="en-US" altLang="en-US" sz="2400" b="1" i="1" dirty="0"/>
              <a:t> </a:t>
            </a:r>
            <a:r>
              <a:rPr lang="en-US" altLang="en-US" sz="2400" dirty="0"/>
              <a:t>a rocket from 8 to 30  seconds is given by</a:t>
            </a:r>
          </a:p>
        </p:txBody>
      </p:sp>
      <p:graphicFrame>
        <p:nvGraphicFramePr>
          <p:cNvPr id="52230" name="Object 59">
            <a:extLst>
              <a:ext uri="{FF2B5EF4-FFF2-40B4-BE49-F238E27FC236}">
                <a16:creationId xmlns:a16="http://schemas.microsoft.com/office/drawing/2014/main" id="{DB83D7EF-3C65-45CC-B519-7E232C977F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280026"/>
              </p:ext>
            </p:extLst>
          </p:nvPr>
        </p:nvGraphicFramePr>
        <p:xfrm>
          <a:off x="1676398" y="2193925"/>
          <a:ext cx="50577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1" name="Equation" r:id="rId4" imgW="5054600" imgH="812800" progId="Equation.3">
                  <p:embed/>
                </p:oleObj>
              </mc:Choice>
              <mc:Fallback>
                <p:oleObj name="Equation" r:id="rId4" imgW="5054600" imgH="81280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398" y="2193925"/>
                        <a:ext cx="5057775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1" name="Text Box 61">
            <a:extLst>
              <a:ext uri="{FF2B5EF4-FFF2-40B4-BE49-F238E27FC236}">
                <a16:creationId xmlns:a16="http://schemas.microsoft.com/office/drawing/2014/main" id="{CCA25219-41D5-41AB-A839-76558891F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09" y="3733800"/>
            <a:ext cx="7620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lphaLcParenR"/>
            </a:pPr>
            <a:r>
              <a:rPr lang="en-US" altLang="en-US" sz="2400" dirty="0"/>
              <a:t>Use Richardson’s rule to find the distance covered.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    Use the 2-segment and 4-segment Trapezoidal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    rule results given in Table 1.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b) Find the true error, E</a:t>
            </a:r>
            <a:r>
              <a:rPr lang="en-US" altLang="en-US" sz="2400" baseline="-25000" dirty="0"/>
              <a:t>t</a:t>
            </a:r>
            <a:r>
              <a:rPr lang="en-US" altLang="en-US" sz="2400" dirty="0"/>
              <a:t> for part (a).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c) Find the absolute relative true error,     for part (a).</a:t>
            </a:r>
          </a:p>
        </p:txBody>
      </p:sp>
      <p:graphicFrame>
        <p:nvGraphicFramePr>
          <p:cNvPr id="52232" name="Object 62">
            <a:extLst>
              <a:ext uri="{FF2B5EF4-FFF2-40B4-BE49-F238E27FC236}">
                <a16:creationId xmlns:a16="http://schemas.microsoft.com/office/drawing/2014/main" id="{CFDABA5A-D9A0-4508-80B9-C6C56E0852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92061"/>
              </p:ext>
            </p:extLst>
          </p:nvPr>
        </p:nvGraphicFramePr>
        <p:xfrm>
          <a:off x="6172200" y="5218112"/>
          <a:ext cx="4000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2" name="Equation" r:id="rId6" imgW="241195" imgH="253890" progId="Equation.3">
                  <p:embed/>
                </p:oleObj>
              </mc:Choice>
              <mc:Fallback>
                <p:oleObj name="Equation" r:id="rId6" imgW="241195" imgH="25389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218112"/>
                        <a:ext cx="40005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19">
            <a:extLst>
              <a:ext uri="{FF2B5EF4-FFF2-40B4-BE49-F238E27FC236}">
                <a16:creationId xmlns:a16="http://schemas.microsoft.com/office/drawing/2014/main" id="{A43DECCA-B281-4A0B-96C4-29FB0116C5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</a:t>
            </a:r>
          </a:p>
        </p:txBody>
      </p:sp>
      <p:sp>
        <p:nvSpPr>
          <p:cNvPr id="54277" name="Text Box 20">
            <a:extLst>
              <a:ext uri="{FF2B5EF4-FFF2-40B4-BE49-F238E27FC236}">
                <a16:creationId xmlns:a16="http://schemas.microsoft.com/office/drawing/2014/main" id="{2A1AF751-FCF0-4301-B515-7DADAEBA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7018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a)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278" name="Object 23">
                <a:extLst>
                  <a:ext uri="{FF2B5EF4-FFF2-40B4-BE49-F238E27FC236}">
                    <a16:creationId xmlns:a16="http://schemas.microsoft.com/office/drawing/2014/main" id="{E9372FE2-4BCD-4B2E-9DF8-DBE98E902196}"/>
                  </a:ext>
                </a:extLst>
              </p:cNvPr>
              <p:cNvSpPr txBox="1"/>
              <p:nvPr/>
            </p:nvSpPr>
            <p:spPr bwMode="auto">
              <a:xfrm>
                <a:off x="1622126" y="1685945"/>
                <a:ext cx="2078823" cy="6327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11266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4278" name="Object 23">
                <a:extLst>
                  <a:ext uri="{FF2B5EF4-FFF2-40B4-BE49-F238E27FC236}">
                    <a16:creationId xmlns:a16="http://schemas.microsoft.com/office/drawing/2014/main" id="{E9372FE2-4BCD-4B2E-9DF8-DBE98E9021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2126" y="1685945"/>
                <a:ext cx="2078823" cy="6327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279" name="Object 25">
                <a:extLst>
                  <a:ext uri="{FF2B5EF4-FFF2-40B4-BE49-F238E27FC236}">
                    <a16:creationId xmlns:a16="http://schemas.microsoft.com/office/drawing/2014/main" id="{CF3206B7-4DCF-40EE-B1C3-99F3DE142691}"/>
                  </a:ext>
                </a:extLst>
              </p:cNvPr>
              <p:cNvSpPr txBox="1"/>
              <p:nvPr/>
            </p:nvSpPr>
            <p:spPr bwMode="auto">
              <a:xfrm>
                <a:off x="3886200" y="1711325"/>
                <a:ext cx="1857374" cy="6327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11113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4279" name="Object 25">
                <a:extLst>
                  <a:ext uri="{FF2B5EF4-FFF2-40B4-BE49-F238E27FC236}">
                    <a16:creationId xmlns:a16="http://schemas.microsoft.com/office/drawing/2014/main" id="{CF3206B7-4DCF-40EE-B1C3-99F3DE1426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86200" y="1711325"/>
                <a:ext cx="1857374" cy="6327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280" name="Text Box 27">
            <a:extLst>
              <a:ext uri="{FF2B5EF4-FFF2-40B4-BE49-F238E27FC236}">
                <a16:creationId xmlns:a16="http://schemas.microsoft.com/office/drawing/2014/main" id="{AC724653-B2D4-4711-8109-065B74B0B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35200"/>
            <a:ext cx="7315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Using Richardson’s extrapolation formula for Trapezoidal rule</a:t>
            </a:r>
          </a:p>
        </p:txBody>
      </p:sp>
      <p:grpSp>
        <p:nvGrpSpPr>
          <p:cNvPr id="54281" name="Group 37">
            <a:extLst>
              <a:ext uri="{FF2B5EF4-FFF2-40B4-BE49-F238E27FC236}">
                <a16:creationId xmlns:a16="http://schemas.microsoft.com/office/drawing/2014/main" id="{B1607292-BDDF-4247-8F12-9CA8FE72641C}"/>
              </a:ext>
            </a:extLst>
          </p:cNvPr>
          <p:cNvGrpSpPr>
            <a:grpSpLocks/>
          </p:cNvGrpSpPr>
          <p:nvPr/>
        </p:nvGrpSpPr>
        <p:grpSpPr bwMode="auto">
          <a:xfrm>
            <a:off x="838081" y="3369734"/>
            <a:ext cx="6634563" cy="2771745"/>
            <a:chOff x="734" y="2374"/>
            <a:chExt cx="3855" cy="134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4282" name="Object 28">
                  <a:extLst>
                    <a:ext uri="{FF2B5EF4-FFF2-40B4-BE49-F238E27FC236}">
                      <a16:creationId xmlns:a16="http://schemas.microsoft.com/office/drawing/2014/main" id="{6C9744A1-A241-4CD8-9EE7-7BE957EEFB06}"/>
                    </a:ext>
                  </a:extLst>
                </p:cNvPr>
                <p:cNvSpPr txBox="1"/>
                <p:nvPr/>
              </p:nvSpPr>
              <p:spPr bwMode="auto">
                <a:xfrm>
                  <a:off x="734" y="2374"/>
                  <a:ext cx="1522" cy="410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𝑇𝑉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≈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4282" name="Object 28">
                  <a:extLst>
                    <a:ext uri="{FF2B5EF4-FFF2-40B4-BE49-F238E27FC236}">
                      <a16:creationId xmlns:a16="http://schemas.microsoft.com/office/drawing/2014/main" id="{6C9744A1-A241-4CD8-9EE7-7BE957EEFB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34" y="2374"/>
                  <a:ext cx="1522" cy="41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x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4283" name="Text Box 30">
              <a:extLst>
                <a:ext uri="{FF2B5EF4-FFF2-40B4-BE49-F238E27FC236}">
                  <a16:creationId xmlns:a16="http://schemas.microsoft.com/office/drawing/2014/main" id="{9C8AEB9B-9F92-4258-A99C-7BF235B1D4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9" y="2374"/>
              <a:ext cx="2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dirty="0"/>
                <a:t>and choosing </a:t>
              </a:r>
              <a:r>
                <a:rPr lang="en-US" altLang="en-US" sz="2400" i="1" dirty="0"/>
                <a:t>n=2</a:t>
              </a:r>
              <a:r>
                <a:rPr lang="en-US" altLang="en-US" sz="2400" dirty="0"/>
                <a:t>,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4284" name="Object 31">
                  <a:extLst>
                    <a:ext uri="{FF2B5EF4-FFF2-40B4-BE49-F238E27FC236}">
                      <a16:creationId xmlns:a16="http://schemas.microsoft.com/office/drawing/2014/main" id="{984EA366-0FC9-4CB4-879B-0441396240E3}"/>
                    </a:ext>
                  </a:extLst>
                </p:cNvPr>
                <p:cNvSpPr txBox="1"/>
                <p:nvPr/>
              </p:nvSpPr>
              <p:spPr bwMode="auto">
                <a:xfrm>
                  <a:off x="734" y="2874"/>
                  <a:ext cx="1431" cy="462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𝑇𝑉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≈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4284" name="Object 31">
                  <a:extLst>
                    <a:ext uri="{FF2B5EF4-FFF2-40B4-BE49-F238E27FC236}">
                      <a16:creationId xmlns:a16="http://schemas.microsoft.com/office/drawing/2014/main" id="{984EA366-0FC9-4CB4-879B-0441396240E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34" y="2874"/>
                  <a:ext cx="1431" cy="46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x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4285" name="Object 33">
                  <a:extLst>
                    <a:ext uri="{FF2B5EF4-FFF2-40B4-BE49-F238E27FC236}">
                      <a16:creationId xmlns:a16="http://schemas.microsoft.com/office/drawing/2014/main" id="{3933382D-02C1-4917-B53B-8CC1250F8F99}"/>
                    </a:ext>
                  </a:extLst>
                </p:cNvPr>
                <p:cNvSpPr txBox="1"/>
                <p:nvPr/>
              </p:nvSpPr>
              <p:spPr bwMode="auto">
                <a:xfrm>
                  <a:off x="2304" y="2928"/>
                  <a:ext cx="2105" cy="462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11113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11113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11266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/>
                </a:p>
              </p:txBody>
            </p:sp>
          </mc:Choice>
          <mc:Fallback>
            <p:sp>
              <p:nvSpPr>
                <p:cNvPr id="54285" name="Object 33">
                  <a:extLst>
                    <a:ext uri="{FF2B5EF4-FFF2-40B4-BE49-F238E27FC236}">
                      <a16:creationId xmlns:a16="http://schemas.microsoft.com/office/drawing/2014/main" id="{3933382D-02C1-4917-B53B-8CC1250F8F9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04" y="2928"/>
                  <a:ext cx="2105" cy="46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x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4286" name="Object 35">
                  <a:extLst>
                    <a:ext uri="{FF2B5EF4-FFF2-40B4-BE49-F238E27FC236}">
                      <a16:creationId xmlns:a16="http://schemas.microsoft.com/office/drawing/2014/main" id="{42ED34F8-88FB-4F2A-968C-5CB450F328CA}"/>
                    </a:ext>
                  </a:extLst>
                </p:cNvPr>
                <p:cNvSpPr txBox="1"/>
                <p:nvPr/>
              </p:nvSpPr>
              <p:spPr bwMode="auto">
                <a:xfrm>
                  <a:off x="1885" y="3426"/>
                  <a:ext cx="1839" cy="296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11062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4286" name="Object 35">
                  <a:extLst>
                    <a:ext uri="{FF2B5EF4-FFF2-40B4-BE49-F238E27FC236}">
                      <a16:creationId xmlns:a16="http://schemas.microsoft.com/office/drawing/2014/main" id="{42ED34F8-88FB-4F2A-968C-5CB450F328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85" y="3426"/>
                  <a:ext cx="1839" cy="29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x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>
            <a:extLst>
              <a:ext uri="{FF2B5EF4-FFF2-40B4-BE49-F238E27FC236}">
                <a16:creationId xmlns:a16="http://schemas.microsoft.com/office/drawing/2014/main" id="{B2147093-41C6-4262-BA6F-8E0422B9D8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47795"/>
            <a:ext cx="7793037" cy="868362"/>
          </a:xfrm>
        </p:spPr>
        <p:txBody>
          <a:bodyPr/>
          <a:lstStyle/>
          <a:p>
            <a:r>
              <a:rPr lang="en-US" altLang="en-US" dirty="0"/>
              <a:t>Solution (cont.)</a:t>
            </a:r>
          </a:p>
        </p:txBody>
      </p:sp>
      <p:sp>
        <p:nvSpPr>
          <p:cNvPr id="55301" name="Text Box 37">
            <a:extLst>
              <a:ext uri="{FF2B5EF4-FFF2-40B4-BE49-F238E27FC236}">
                <a16:creationId xmlns:a16="http://schemas.microsoft.com/office/drawing/2014/main" id="{9590FAB6-1F39-44F3-BC6B-33DB28F85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2382" y="1447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b)</a:t>
            </a:r>
          </a:p>
        </p:txBody>
      </p:sp>
      <p:sp>
        <p:nvSpPr>
          <p:cNvPr id="55302" name="Rectangle 38">
            <a:extLst>
              <a:ext uri="{FF2B5EF4-FFF2-40B4-BE49-F238E27FC236}">
                <a16:creationId xmlns:a16="http://schemas.microsoft.com/office/drawing/2014/main" id="{7480C2D8-F4CC-45BC-B5F6-2AB2232AA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382" y="1447800"/>
            <a:ext cx="559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The exact value of the above integral is </a:t>
            </a:r>
          </a:p>
        </p:txBody>
      </p:sp>
      <p:graphicFrame>
        <p:nvGraphicFramePr>
          <p:cNvPr id="55303" name="Object 39">
            <a:extLst>
              <a:ext uri="{FF2B5EF4-FFF2-40B4-BE49-F238E27FC236}">
                <a16:creationId xmlns:a16="http://schemas.microsoft.com/office/drawing/2014/main" id="{F5E8074F-DBC7-46DC-89CD-762B0C4BEC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242396"/>
              </p:ext>
            </p:extLst>
          </p:nvPr>
        </p:nvGraphicFramePr>
        <p:xfrm>
          <a:off x="1925782" y="2057400"/>
          <a:ext cx="50577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9" name="Equation" r:id="rId4" imgW="5054600" imgH="812800" progId="Equation.3">
                  <p:embed/>
                </p:oleObj>
              </mc:Choice>
              <mc:Fallback>
                <p:oleObj name="Equation" r:id="rId4" imgW="5054600" imgH="8128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782" y="2057400"/>
                        <a:ext cx="5057775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4" name="Object 41">
            <a:extLst>
              <a:ext uri="{FF2B5EF4-FFF2-40B4-BE49-F238E27FC236}">
                <a16:creationId xmlns:a16="http://schemas.microsoft.com/office/drawing/2014/main" id="{AC02A0C6-1601-458F-BAAC-EF1AFACF52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421068"/>
              </p:ext>
            </p:extLst>
          </p:nvPr>
        </p:nvGraphicFramePr>
        <p:xfrm>
          <a:off x="2154382" y="3200400"/>
          <a:ext cx="13049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0" name="Equation" r:id="rId6" imgW="1307532" imgH="342751" progId="Equation.3">
                  <p:embed/>
                </p:oleObj>
              </mc:Choice>
              <mc:Fallback>
                <p:oleObj name="Equation" r:id="rId6" imgW="1307532" imgH="342751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382" y="3200400"/>
                        <a:ext cx="13049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5" name="Rectangle 43">
            <a:extLst>
              <a:ext uri="{FF2B5EF4-FFF2-40B4-BE49-F238E27FC236}">
                <a16:creationId xmlns:a16="http://schemas.microsoft.com/office/drawing/2014/main" id="{3EF9749D-3FB0-483B-8158-D6CB9D795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82" y="3657600"/>
            <a:ext cx="102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Hence</a:t>
            </a:r>
          </a:p>
        </p:txBody>
      </p:sp>
      <p:graphicFrame>
        <p:nvGraphicFramePr>
          <p:cNvPr id="55306" name="Object 44">
            <a:extLst>
              <a:ext uri="{FF2B5EF4-FFF2-40B4-BE49-F238E27FC236}">
                <a16:creationId xmlns:a16="http://schemas.microsoft.com/office/drawing/2014/main" id="{418B9F8E-4EF1-426A-B9A3-AE4079F1BC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404522"/>
              </p:ext>
            </p:extLst>
          </p:nvPr>
        </p:nvGraphicFramePr>
        <p:xfrm>
          <a:off x="1773382" y="4191000"/>
          <a:ext cx="4686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1" name="Equation" r:id="rId8" imgW="4686300" imgH="381000" progId="Equation.3">
                  <p:embed/>
                </p:oleObj>
              </mc:Choice>
              <mc:Fallback>
                <p:oleObj name="Equation" r:id="rId8" imgW="4686300" imgH="3810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382" y="4191000"/>
                        <a:ext cx="46863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7" name="Object 46">
            <a:extLst>
              <a:ext uri="{FF2B5EF4-FFF2-40B4-BE49-F238E27FC236}">
                <a16:creationId xmlns:a16="http://schemas.microsoft.com/office/drawing/2014/main" id="{16BF2EB5-4760-4E2E-AEE5-0303AA19BC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265489"/>
              </p:ext>
            </p:extLst>
          </p:nvPr>
        </p:nvGraphicFramePr>
        <p:xfrm>
          <a:off x="2154382" y="4800600"/>
          <a:ext cx="19907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2" name="Equation" r:id="rId10" imgW="1993900" imgH="279400" progId="Equation.3">
                  <p:embed/>
                </p:oleObj>
              </mc:Choice>
              <mc:Fallback>
                <p:oleObj name="Equation" r:id="rId10" imgW="1993900" imgH="2794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382" y="4800600"/>
                        <a:ext cx="19907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8" name="Object 48">
            <a:extLst>
              <a:ext uri="{FF2B5EF4-FFF2-40B4-BE49-F238E27FC236}">
                <a16:creationId xmlns:a16="http://schemas.microsoft.com/office/drawing/2014/main" id="{4B9E81E4-2318-4114-A130-D871B9CE39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80160"/>
              </p:ext>
            </p:extLst>
          </p:nvPr>
        </p:nvGraphicFramePr>
        <p:xfrm>
          <a:off x="2154382" y="5334000"/>
          <a:ext cx="876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3" name="Equation" r:id="rId12" imgW="876300" imgH="342900" progId="Equation.3">
                  <p:embed/>
                </p:oleObj>
              </mc:Choice>
              <mc:Fallback>
                <p:oleObj name="Equation" r:id="rId12" imgW="876300" imgH="3429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382" y="5334000"/>
                        <a:ext cx="8763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>
            <a:extLst>
              <a:ext uri="{FF2B5EF4-FFF2-40B4-BE49-F238E27FC236}">
                <a16:creationId xmlns:a16="http://schemas.microsoft.com/office/drawing/2014/main" id="{99FFF8B4-596D-475B-B836-B1361617D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Solution (cont.)</a:t>
            </a:r>
          </a:p>
        </p:txBody>
      </p:sp>
      <p:sp>
        <p:nvSpPr>
          <p:cNvPr id="57349" name="Text Box 25">
            <a:extLst>
              <a:ext uri="{FF2B5EF4-FFF2-40B4-BE49-F238E27FC236}">
                <a16:creationId xmlns:a16="http://schemas.microsoft.com/office/drawing/2014/main" id="{3CCA01F5-D477-438A-9191-82DF71DBC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817" y="1701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c)</a:t>
            </a:r>
          </a:p>
        </p:txBody>
      </p:sp>
      <p:sp>
        <p:nvSpPr>
          <p:cNvPr id="57350" name="Rectangle 26">
            <a:extLst>
              <a:ext uri="{FF2B5EF4-FFF2-40B4-BE49-F238E27FC236}">
                <a16:creationId xmlns:a16="http://schemas.microsoft.com/office/drawing/2014/main" id="{37635084-A4C4-4FE5-9CD1-C67B891ED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17" y="1701800"/>
            <a:ext cx="4479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The absolute relative true error </a:t>
            </a:r>
          </a:p>
        </p:txBody>
      </p:sp>
      <p:graphicFrame>
        <p:nvGraphicFramePr>
          <p:cNvPr id="57351" name="Object 27">
            <a:extLst>
              <a:ext uri="{FF2B5EF4-FFF2-40B4-BE49-F238E27FC236}">
                <a16:creationId xmlns:a16="http://schemas.microsoft.com/office/drawing/2014/main" id="{6FE05513-4AFA-4253-8C6C-F2A4E73A48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148136"/>
              </p:ext>
            </p:extLst>
          </p:nvPr>
        </p:nvGraphicFramePr>
        <p:xfrm>
          <a:off x="5773017" y="1701800"/>
          <a:ext cx="3810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8" name="Equation" r:id="rId3" imgW="380835" imgH="406224" progId="Equation.3">
                  <p:embed/>
                </p:oleObj>
              </mc:Choice>
              <mc:Fallback>
                <p:oleObj name="Equation" r:id="rId3" imgW="380835" imgH="406224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3017" y="1701800"/>
                        <a:ext cx="3810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2" name="Rectangle 29">
            <a:extLst>
              <a:ext uri="{FF2B5EF4-FFF2-40B4-BE49-F238E27FC236}">
                <a16:creationId xmlns:a16="http://schemas.microsoft.com/office/drawing/2014/main" id="{C28707A0-DC81-4E38-A0FD-B89DD7D0F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6417" y="1701800"/>
            <a:ext cx="220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would then be </a:t>
            </a:r>
          </a:p>
        </p:txBody>
      </p:sp>
      <p:graphicFrame>
        <p:nvGraphicFramePr>
          <p:cNvPr id="57353" name="Object 30">
            <a:extLst>
              <a:ext uri="{FF2B5EF4-FFF2-40B4-BE49-F238E27FC236}">
                <a16:creationId xmlns:a16="http://schemas.microsoft.com/office/drawing/2014/main" id="{B9715294-8E36-4289-BD71-D25C95145B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308546"/>
              </p:ext>
            </p:extLst>
          </p:nvPr>
        </p:nvGraphicFramePr>
        <p:xfrm>
          <a:off x="2572617" y="2311400"/>
          <a:ext cx="32099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9" name="Equation" r:id="rId5" imgW="3213100" imgH="787400" progId="Equation.3">
                  <p:embed/>
                </p:oleObj>
              </mc:Choice>
              <mc:Fallback>
                <p:oleObj name="Equation" r:id="rId5" imgW="3213100" imgH="7874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2617" y="2311400"/>
                        <a:ext cx="3209925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4" name="Object 32">
            <a:extLst>
              <a:ext uri="{FF2B5EF4-FFF2-40B4-BE49-F238E27FC236}">
                <a16:creationId xmlns:a16="http://schemas.microsoft.com/office/drawing/2014/main" id="{8667449E-ED09-4079-A2C9-DD569CDB0B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329250"/>
              </p:ext>
            </p:extLst>
          </p:nvPr>
        </p:nvGraphicFramePr>
        <p:xfrm>
          <a:off x="3029817" y="3530600"/>
          <a:ext cx="15335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0" name="Equation" r:id="rId7" imgW="1536700" imgH="279400" progId="Equation.3">
                  <p:embed/>
                </p:oleObj>
              </mc:Choice>
              <mc:Fallback>
                <p:oleObj name="Equation" r:id="rId7" imgW="1536700" imgH="2794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9817" y="3530600"/>
                        <a:ext cx="15335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5" name="Text Box 34">
            <a:extLst>
              <a:ext uri="{FF2B5EF4-FFF2-40B4-BE49-F238E27FC236}">
                <a16:creationId xmlns:a16="http://schemas.microsoft.com/office/drawing/2014/main" id="{5FE047C0-9E01-4A1B-8575-E218603D5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" y="4140200"/>
            <a:ext cx="767801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Table 2 shows the Richardson’s extrapolation results using 1, 2, 4, 8 segments.  Results are compared with those of Trapezoidal rule.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14">
            <a:extLst>
              <a:ext uri="{FF2B5EF4-FFF2-40B4-BE49-F238E27FC236}">
                <a16:creationId xmlns:a16="http://schemas.microsoft.com/office/drawing/2014/main" id="{7F6B8559-5E5F-40A3-A1D9-95E833CC9C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 (cont.)</a:t>
            </a:r>
          </a:p>
        </p:txBody>
      </p:sp>
      <p:sp>
        <p:nvSpPr>
          <p:cNvPr id="58373" name="Text Box 15">
            <a:extLst>
              <a:ext uri="{FF2B5EF4-FFF2-40B4-BE49-F238E27FC236}">
                <a16:creationId xmlns:a16="http://schemas.microsoft.com/office/drawing/2014/main" id="{BEBFC50F-E247-4A3D-98B9-82FCBD96B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455" y="1296987"/>
            <a:ext cx="7798946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Table 2: The values obtained using Richardson’s extrapolation formula for Trapezoidal rule for</a:t>
            </a:r>
          </a:p>
        </p:txBody>
      </p:sp>
      <p:graphicFrame>
        <p:nvGraphicFramePr>
          <p:cNvPr id="58374" name="Object 16">
            <a:extLst>
              <a:ext uri="{FF2B5EF4-FFF2-40B4-BE49-F238E27FC236}">
                <a16:creationId xmlns:a16="http://schemas.microsoft.com/office/drawing/2014/main" id="{7BB02BCB-AD9F-4134-A8CE-C1E6268C4B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067165"/>
              </p:ext>
            </p:extLst>
          </p:nvPr>
        </p:nvGraphicFramePr>
        <p:xfrm>
          <a:off x="1371600" y="2148319"/>
          <a:ext cx="5992198" cy="1085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0" name="Equation" r:id="rId3" imgW="4000500" imgH="736600" progId="Equation.3">
                  <p:embed/>
                </p:oleObj>
              </mc:Choice>
              <mc:Fallback>
                <p:oleObj name="Equation" r:id="rId3" imgW="4000500" imgH="736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148319"/>
                        <a:ext cx="5992198" cy="1085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426" name="Group 106">
            <a:extLst>
              <a:ext uri="{FF2B5EF4-FFF2-40B4-BE49-F238E27FC236}">
                <a16:creationId xmlns:a16="http://schemas.microsoft.com/office/drawing/2014/main" id="{756829BA-AF8B-47AB-83D0-9D6D073E54BE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4191000"/>
          <a:ext cx="7391400" cy="1463675"/>
        </p:xfrm>
        <a:graphic>
          <a:graphicData uri="http://schemas.openxmlformats.org/drawingml/2006/table">
            <a:tbl>
              <a:tblPr/>
              <a:tblGrid>
                <a:gridCol w="563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3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Trapezoidal Rule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       for Trapezoidal Rule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Richardson’s Extrapolation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     for Richardson’s Extrapolation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2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11868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11266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11113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11074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7.296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1.854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0.4655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0.1165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--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11065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11062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11061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--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0.03616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0.009041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0.0000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8395" name="Rectangle 90">
            <a:extLst>
              <a:ext uri="{FF2B5EF4-FFF2-40B4-BE49-F238E27FC236}">
                <a16:creationId xmlns:a16="http://schemas.microsoft.com/office/drawing/2014/main" id="{B0E074E7-0CD1-40EA-BF44-C3CE15721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791200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Table 2: Richardson’s Extrapolation Values</a:t>
            </a:r>
          </a:p>
        </p:txBody>
      </p:sp>
      <p:graphicFrame>
        <p:nvGraphicFramePr>
          <p:cNvPr id="58396" name="Object 103">
            <a:extLst>
              <a:ext uri="{FF2B5EF4-FFF2-40B4-BE49-F238E27FC236}">
                <a16:creationId xmlns:a16="http://schemas.microsoft.com/office/drawing/2014/main" id="{8CF2BD1F-1817-4297-A224-8338C6FD23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4191000"/>
          <a:ext cx="3429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1" name="Equation" r:id="rId5" imgW="342603" imgH="355292" progId="Equation.3">
                  <p:embed/>
                </p:oleObj>
              </mc:Choice>
              <mc:Fallback>
                <p:oleObj name="Equation" r:id="rId5" imgW="342603" imgH="355292" progId="Equation.3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191000"/>
                        <a:ext cx="34290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97" name="Object 104">
            <a:extLst>
              <a:ext uri="{FF2B5EF4-FFF2-40B4-BE49-F238E27FC236}">
                <a16:creationId xmlns:a16="http://schemas.microsoft.com/office/drawing/2014/main" id="{7194851D-7F4B-410A-A87A-85E5F0F2B6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8400" y="4191000"/>
          <a:ext cx="3429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2" name="Equation" r:id="rId7" imgW="342603" imgH="355292" progId="Equation.3">
                  <p:embed/>
                </p:oleObj>
              </mc:Choice>
              <mc:Fallback>
                <p:oleObj name="Equation" r:id="rId7" imgW="342603" imgH="355292" progId="Equation.3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191000"/>
                        <a:ext cx="34290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>
            <a:extLst>
              <a:ext uri="{FF2B5EF4-FFF2-40B4-BE49-F238E27FC236}">
                <a16:creationId xmlns:a16="http://schemas.microsoft.com/office/drawing/2014/main" id="{26EAC501-C67B-4DE7-AA13-F5F59DC99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8127" y="311150"/>
            <a:ext cx="7793037" cy="688975"/>
          </a:xfrm>
        </p:spPr>
        <p:txBody>
          <a:bodyPr/>
          <a:lstStyle/>
          <a:p>
            <a:r>
              <a:rPr lang="en-US" altLang="en-US" dirty="0"/>
              <a:t>Romberg Integration</a:t>
            </a:r>
          </a:p>
        </p:txBody>
      </p:sp>
      <p:sp>
        <p:nvSpPr>
          <p:cNvPr id="59397" name="Rectangle 14">
            <a:extLst>
              <a:ext uri="{FF2B5EF4-FFF2-40B4-BE49-F238E27FC236}">
                <a16:creationId xmlns:a16="http://schemas.microsoft.com/office/drawing/2014/main" id="{BC6A3825-FBF0-4A68-AB51-D87DCF42D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126" y="1154312"/>
            <a:ext cx="836107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Romberg integration is same as Richardson’s extrapolation formula as given previously.  However, Romberg used a </a:t>
            </a:r>
            <a:r>
              <a:rPr lang="en-US" altLang="en-US" sz="2400" dirty="0">
                <a:solidFill>
                  <a:srgbClr val="FF0000"/>
                </a:solidFill>
              </a:rPr>
              <a:t>recursive algorithm for the extrapolation</a:t>
            </a:r>
            <a:r>
              <a:rPr lang="en-US" altLang="en-US" sz="2400" dirty="0"/>
              <a:t>.  Recall </a:t>
            </a:r>
          </a:p>
        </p:txBody>
      </p:sp>
      <p:graphicFrame>
        <p:nvGraphicFramePr>
          <p:cNvPr id="59398" name="Object 15">
            <a:extLst>
              <a:ext uri="{FF2B5EF4-FFF2-40B4-BE49-F238E27FC236}">
                <a16:creationId xmlns:a16="http://schemas.microsoft.com/office/drawing/2014/main" id="{A110C9AC-4490-4007-8037-8CEA64A0A3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785171"/>
              </p:ext>
            </p:extLst>
          </p:nvPr>
        </p:nvGraphicFramePr>
        <p:xfrm>
          <a:off x="2839301" y="2438400"/>
          <a:ext cx="3180500" cy="1063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5" name="Equation" r:id="rId4" imgW="1180588" imgH="393529" progId="Equation.3">
                  <p:embed/>
                </p:oleObj>
              </mc:Choice>
              <mc:Fallback>
                <p:oleObj name="Equation" r:id="rId4" imgW="1180588" imgH="39352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9301" y="2438400"/>
                        <a:ext cx="3180500" cy="10633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9" name="Text Box 17">
            <a:extLst>
              <a:ext uri="{FF2B5EF4-FFF2-40B4-BE49-F238E27FC236}">
                <a16:creationId xmlns:a16="http://schemas.microsoft.com/office/drawing/2014/main" id="{D0EE1B9F-4BA1-4119-95D4-5AD4422E3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800" y="3585548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This can alternately be written as</a:t>
            </a:r>
          </a:p>
        </p:txBody>
      </p:sp>
      <p:grpSp>
        <p:nvGrpSpPr>
          <p:cNvPr id="59400" name="Group 22">
            <a:extLst>
              <a:ext uri="{FF2B5EF4-FFF2-40B4-BE49-F238E27FC236}">
                <a16:creationId xmlns:a16="http://schemas.microsoft.com/office/drawing/2014/main" id="{89D6BDD6-DF28-4751-B42A-43B6C2C413E5}"/>
              </a:ext>
            </a:extLst>
          </p:cNvPr>
          <p:cNvGrpSpPr>
            <a:grpSpLocks/>
          </p:cNvGrpSpPr>
          <p:nvPr/>
        </p:nvGrpSpPr>
        <p:grpSpPr bwMode="auto">
          <a:xfrm>
            <a:off x="1953491" y="4353065"/>
            <a:ext cx="5638800" cy="1049192"/>
            <a:chOff x="576" y="3120"/>
            <a:chExt cx="3138" cy="474"/>
          </a:xfrm>
        </p:grpSpPr>
        <p:graphicFrame>
          <p:nvGraphicFramePr>
            <p:cNvPr id="59401" name="Object 18">
              <a:extLst>
                <a:ext uri="{FF2B5EF4-FFF2-40B4-BE49-F238E27FC236}">
                  <a16:creationId xmlns:a16="http://schemas.microsoft.com/office/drawing/2014/main" id="{BF55958C-451B-4DB5-939C-A181AD7DB40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76" y="3120"/>
            <a:ext cx="1752" cy="4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16" name="Equation" r:id="rId6" imgW="2781300" imgH="749300" progId="Equation.3">
                    <p:embed/>
                  </p:oleObj>
                </mc:Choice>
                <mc:Fallback>
                  <p:oleObj name="Equation" r:id="rId6" imgW="2781300" imgH="7493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3120"/>
                          <a:ext cx="1752" cy="4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402" name="Object 20">
              <a:extLst>
                <a:ext uri="{FF2B5EF4-FFF2-40B4-BE49-F238E27FC236}">
                  <a16:creationId xmlns:a16="http://schemas.microsoft.com/office/drawing/2014/main" id="{684632DC-AD9F-4CA7-895F-4D318D4A2E8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96" y="3120"/>
            <a:ext cx="1218" cy="4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17" name="Equation" r:id="rId8" imgW="1930400" imgH="749300" progId="Equation.3">
                    <p:embed/>
                  </p:oleObj>
                </mc:Choice>
                <mc:Fallback>
                  <p:oleObj name="Equation" r:id="rId8" imgW="1930400" imgH="7493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3120"/>
                          <a:ext cx="1218" cy="4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2">
            <a:extLst>
              <a:ext uri="{FF2B5EF4-FFF2-40B4-BE49-F238E27FC236}">
                <a16:creationId xmlns:a16="http://schemas.microsoft.com/office/drawing/2014/main" id="{34D7E760-A8BC-4F21-B4D1-F3B028CA68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Romberg Integration</a:t>
            </a:r>
          </a:p>
        </p:txBody>
      </p:sp>
      <p:grpSp>
        <p:nvGrpSpPr>
          <p:cNvPr id="61444" name="Group 89">
            <a:extLst>
              <a:ext uri="{FF2B5EF4-FFF2-40B4-BE49-F238E27FC236}">
                <a16:creationId xmlns:a16="http://schemas.microsoft.com/office/drawing/2014/main" id="{1BB5FF28-6919-4E0B-B3C8-ED2F4375E0CD}"/>
              </a:ext>
            </a:extLst>
          </p:cNvPr>
          <p:cNvGrpSpPr>
            <a:grpSpLocks/>
          </p:cNvGrpSpPr>
          <p:nvPr/>
        </p:nvGrpSpPr>
        <p:grpSpPr bwMode="auto">
          <a:xfrm>
            <a:off x="609599" y="1495425"/>
            <a:ext cx="7994650" cy="1552575"/>
            <a:chOff x="480" y="1248"/>
            <a:chExt cx="5036" cy="978"/>
          </a:xfrm>
        </p:grpSpPr>
        <p:sp>
          <p:nvSpPr>
            <p:cNvPr id="61449" name="Rectangle 78">
              <a:extLst>
                <a:ext uri="{FF2B5EF4-FFF2-40B4-BE49-F238E27FC236}">
                  <a16:creationId xmlns:a16="http://schemas.microsoft.com/office/drawing/2014/main" id="{B6FB6C5A-68F6-428A-B4DB-B84126F441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248"/>
              <a:ext cx="5036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/>
                <a:t>Note that the variable </a:t>
              </a:r>
              <a:r>
                <a:rPr lang="en-US" altLang="en-US" sz="2400" i="1" dirty="0"/>
                <a:t>TV </a:t>
              </a:r>
              <a:r>
                <a:rPr lang="en-US" altLang="en-US" sz="2400" dirty="0"/>
                <a:t>is replaced by           as the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/>
                <a:t>value obtained using Richardson’s extrapolation formula. 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/>
                <a:t>Note also that the sign     is replaced by = sign.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graphicFrame>
          <p:nvGraphicFramePr>
            <p:cNvPr id="61450" name="Object 79">
              <a:extLst>
                <a:ext uri="{FF2B5EF4-FFF2-40B4-BE49-F238E27FC236}">
                  <a16:creationId xmlns:a16="http://schemas.microsoft.com/office/drawing/2014/main" id="{BF39DF5F-F8AA-4A30-9B0F-23C8976452D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84" y="1296"/>
            <a:ext cx="486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64" name="Equation" r:id="rId4" imgW="774364" imgH="393529" progId="Equation.3">
                    <p:embed/>
                  </p:oleObj>
                </mc:Choice>
                <mc:Fallback>
                  <p:oleObj name="Equation" r:id="rId4" imgW="774364" imgH="393529" progId="Equation.3">
                    <p:embed/>
                    <p:pic>
                      <p:nvPicPr>
                        <p:cNvPr id="0" name="Object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4" y="1296"/>
                          <a:ext cx="486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51" name="Object 84">
              <a:extLst>
                <a:ext uri="{FF2B5EF4-FFF2-40B4-BE49-F238E27FC236}">
                  <a16:creationId xmlns:a16="http://schemas.microsoft.com/office/drawing/2014/main" id="{B13BB73A-E8AA-4018-8F3A-AC7D9CA6537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82" y="1770"/>
            <a:ext cx="206" cy="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65" name="Equation" r:id="rId6" imgW="126725" imgH="126725" progId="Equation.3">
                    <p:embed/>
                  </p:oleObj>
                </mc:Choice>
                <mc:Fallback>
                  <p:oleObj name="Equation" r:id="rId6" imgW="126725" imgH="126725" progId="Equation.3">
                    <p:embed/>
                    <p:pic>
                      <p:nvPicPr>
                        <p:cNvPr id="0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2" y="1770"/>
                          <a:ext cx="206" cy="1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446" name="Rectangle 83">
            <a:extLst>
              <a:ext uri="{FF2B5EF4-FFF2-40B4-BE49-F238E27FC236}">
                <a16:creationId xmlns:a16="http://schemas.microsoft.com/office/drawing/2014/main" id="{9CFA4BD0-6DA4-4AB6-9AAB-4126324F3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99" y="3048000"/>
            <a:ext cx="6078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57200" algn="l"/>
                <a:tab pos="685800" algn="l"/>
              </a:tabLs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tabLst>
                <a:tab pos="457200" algn="l"/>
                <a:tab pos="6858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tabLst>
                <a:tab pos="457200" algn="l"/>
                <a:tab pos="6858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tabLst>
                <a:tab pos="457200" algn="l"/>
                <a:tab pos="6858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tabLst>
                <a:tab pos="457200" algn="l"/>
                <a:tab pos="6858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tabLst>
                <a:tab pos="457200" algn="l"/>
                <a:tab pos="6858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tabLst>
                <a:tab pos="457200" algn="l"/>
                <a:tab pos="6858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tabLst>
                <a:tab pos="457200" algn="l"/>
                <a:tab pos="6858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Hence the estimate of the true value now is</a:t>
            </a:r>
            <a:endParaRPr lang="en-US" altLang="en-US" sz="2400" dirty="0"/>
          </a:p>
        </p:txBody>
      </p:sp>
      <p:graphicFrame>
        <p:nvGraphicFramePr>
          <p:cNvPr id="61447" name="Object 86">
            <a:extLst>
              <a:ext uri="{FF2B5EF4-FFF2-40B4-BE49-F238E27FC236}">
                <a16:creationId xmlns:a16="http://schemas.microsoft.com/office/drawing/2014/main" id="{64A6921D-EC71-4155-BF95-F41EC97C29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4419600"/>
          <a:ext cx="22606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6" name="Equation" r:id="rId8" imgW="1104900" imgH="241300" progId="Equation.3">
                  <p:embed/>
                </p:oleObj>
              </mc:Choice>
              <mc:Fallback>
                <p:oleObj name="Equation" r:id="rId8" imgW="1104900" imgH="241300" progId="Equation.3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419600"/>
                        <a:ext cx="226060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8" name="Text Box 88">
            <a:extLst>
              <a:ext uri="{FF2B5EF4-FFF2-40B4-BE49-F238E27FC236}">
                <a16:creationId xmlns:a16="http://schemas.microsoft.com/office/drawing/2014/main" id="{8EF63C6F-0807-4307-9A20-753B6ED5A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Where Ch</a:t>
            </a:r>
            <a:r>
              <a:rPr lang="en-US" altLang="en-US" sz="2400" baseline="30000"/>
              <a:t>4 </a:t>
            </a:r>
            <a:r>
              <a:rPr lang="en-US" altLang="en-US" sz="2400"/>
              <a:t>is an approximation of the true error. </a:t>
            </a:r>
            <a:endParaRPr lang="en-US" altLang="en-US" sz="2400" baseline="30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2">
            <a:extLst>
              <a:ext uri="{FF2B5EF4-FFF2-40B4-BE49-F238E27FC236}">
                <a16:creationId xmlns:a16="http://schemas.microsoft.com/office/drawing/2014/main" id="{CBC096FB-5095-4B2A-8FDD-10EDC02375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347713" cy="685800"/>
          </a:xfrm>
        </p:spPr>
        <p:txBody>
          <a:bodyPr/>
          <a:lstStyle/>
          <a:p>
            <a:r>
              <a:rPr lang="en-US" altLang="en-US" dirty="0"/>
              <a:t>Romberg Integration</a:t>
            </a:r>
          </a:p>
        </p:txBody>
      </p:sp>
      <p:sp>
        <p:nvSpPr>
          <p:cNvPr id="63493" name="Rectangle 18">
            <a:extLst>
              <a:ext uri="{FF2B5EF4-FFF2-40B4-BE49-F238E27FC236}">
                <a16:creationId xmlns:a16="http://schemas.microsoft.com/office/drawing/2014/main" id="{C33AB6C1-2BD5-41CA-ADA7-3A44CB7CC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" y="1244600"/>
            <a:ext cx="7391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57200" algn="l"/>
                <a:tab pos="685800" algn="l"/>
              </a:tabLs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tabLst>
                <a:tab pos="457200" algn="l"/>
                <a:tab pos="6858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tabLst>
                <a:tab pos="457200" algn="l"/>
                <a:tab pos="6858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tabLst>
                <a:tab pos="457200" algn="l"/>
                <a:tab pos="6858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tabLst>
                <a:tab pos="457200" algn="l"/>
                <a:tab pos="6858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tabLst>
                <a:tab pos="457200" algn="l"/>
                <a:tab pos="6858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tabLst>
                <a:tab pos="457200" algn="l"/>
                <a:tab pos="6858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tabLst>
                <a:tab pos="457200" algn="l"/>
                <a:tab pos="6858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Determine another integral value with further halving the step size (doubling the number of segments),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494" name="Object 19">
                <a:extLst>
                  <a:ext uri="{FF2B5EF4-FFF2-40B4-BE49-F238E27FC236}">
                    <a16:creationId xmlns:a16="http://schemas.microsoft.com/office/drawing/2014/main" id="{48BE2835-FD67-496E-996C-2823066A74A8}"/>
                  </a:ext>
                </a:extLst>
              </p:cNvPr>
              <p:cNvSpPr txBox="1"/>
              <p:nvPr/>
            </p:nvSpPr>
            <p:spPr bwMode="auto">
              <a:xfrm>
                <a:off x="2209800" y="2286001"/>
                <a:ext cx="4043363" cy="830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3494" name="Object 19">
                <a:extLst>
                  <a:ext uri="{FF2B5EF4-FFF2-40B4-BE49-F238E27FC236}">
                    <a16:creationId xmlns:a16="http://schemas.microsoft.com/office/drawing/2014/main" id="{48BE2835-FD67-496E-996C-2823066A74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9800" y="2286001"/>
                <a:ext cx="4043363" cy="830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495" name="Text Box 21">
            <a:extLst>
              <a:ext uri="{FF2B5EF4-FFF2-40B4-BE49-F238E27FC236}">
                <a16:creationId xmlns:a16="http://schemas.microsoft.com/office/drawing/2014/main" id="{C651A782-CD1A-4DDE-A3AC-0F5F57F35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" y="3033891"/>
            <a:ext cx="75749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It follows from the two previous expressions that the true value TV can be written as</a:t>
            </a:r>
          </a:p>
        </p:txBody>
      </p:sp>
      <p:grpSp>
        <p:nvGrpSpPr>
          <p:cNvPr id="63496" name="Group 26">
            <a:extLst>
              <a:ext uri="{FF2B5EF4-FFF2-40B4-BE49-F238E27FC236}">
                <a16:creationId xmlns:a16="http://schemas.microsoft.com/office/drawing/2014/main" id="{0C09E950-14C9-4348-84DA-721DCEC3593B}"/>
              </a:ext>
            </a:extLst>
          </p:cNvPr>
          <p:cNvGrpSpPr>
            <a:grpSpLocks/>
          </p:cNvGrpSpPr>
          <p:nvPr/>
        </p:nvGrpSpPr>
        <p:grpSpPr bwMode="auto">
          <a:xfrm>
            <a:off x="2362874" y="4111674"/>
            <a:ext cx="4418251" cy="2441526"/>
            <a:chOff x="1056" y="3168"/>
            <a:chExt cx="1830" cy="103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497" name="Object 22">
                  <a:extLst>
                    <a:ext uri="{FF2B5EF4-FFF2-40B4-BE49-F238E27FC236}">
                      <a16:creationId xmlns:a16="http://schemas.microsoft.com/office/drawing/2014/main" id="{6895853A-1E62-4C39-B518-1159560DECCA}"/>
                    </a:ext>
                  </a:extLst>
                </p:cNvPr>
                <p:cNvSpPr txBox="1"/>
                <p:nvPr/>
              </p:nvSpPr>
              <p:spPr bwMode="auto">
                <a:xfrm>
                  <a:off x="1056" y="3168"/>
                  <a:ext cx="1779" cy="416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𝑇𝑉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≈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𝐼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𝐼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15</m:t>
                            </m:r>
                          </m:den>
                        </m:f>
                      </m:oMath>
                    </m:oMathPara>
                  </a14:m>
                  <a:endParaRPr lang="en-US"/>
                </a:p>
              </p:txBody>
            </p:sp>
          </mc:Choice>
          <mc:Fallback>
            <p:sp>
              <p:nvSpPr>
                <p:cNvPr id="63497" name="Object 22">
                  <a:extLst>
                    <a:ext uri="{FF2B5EF4-FFF2-40B4-BE49-F238E27FC236}">
                      <a16:creationId xmlns:a16="http://schemas.microsoft.com/office/drawing/2014/main" id="{6895853A-1E62-4C39-B518-1159560DEC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56" y="3168"/>
                  <a:ext cx="1779" cy="41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x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498" name="Object 24">
                  <a:extLst>
                    <a:ext uri="{FF2B5EF4-FFF2-40B4-BE49-F238E27FC236}">
                      <a16:creationId xmlns:a16="http://schemas.microsoft.com/office/drawing/2014/main" id="{3F671A75-7024-4D47-BE24-4B2417C15B15}"/>
                    </a:ext>
                  </a:extLst>
                </p:cNvPr>
                <p:cNvSpPr txBox="1"/>
                <p:nvPr/>
              </p:nvSpPr>
              <p:spPr bwMode="auto">
                <a:xfrm>
                  <a:off x="1200" y="3744"/>
                  <a:ext cx="1686" cy="462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𝐼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𝐼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63498" name="Object 24">
                  <a:extLst>
                    <a:ext uri="{FF2B5EF4-FFF2-40B4-BE49-F238E27FC236}">
                      <a16:creationId xmlns:a16="http://schemas.microsoft.com/office/drawing/2014/main" id="{3F671A75-7024-4D47-BE24-4B2417C15B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00" y="3744"/>
                  <a:ext cx="1686" cy="46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x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2">
            <a:extLst>
              <a:ext uri="{FF2B5EF4-FFF2-40B4-BE49-F238E27FC236}">
                <a16:creationId xmlns:a16="http://schemas.microsoft.com/office/drawing/2014/main" id="{87CF811E-4FC9-42A1-99C8-A462ABD577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6243" y="390526"/>
            <a:ext cx="6347713" cy="674687"/>
          </a:xfrm>
        </p:spPr>
        <p:txBody>
          <a:bodyPr/>
          <a:lstStyle/>
          <a:p>
            <a:pPr algn="ctr"/>
            <a:r>
              <a:rPr lang="en-US" altLang="en-US" dirty="0"/>
              <a:t>Romberg Integration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517" name="Object 31">
                <a:extLst>
                  <a:ext uri="{FF2B5EF4-FFF2-40B4-BE49-F238E27FC236}">
                    <a16:creationId xmlns:a16="http://schemas.microsoft.com/office/drawing/2014/main" id="{220FDFEF-C659-4652-936F-749EFD7C112E}"/>
                  </a:ext>
                </a:extLst>
              </p:cNvPr>
              <p:cNvSpPr txBox="1"/>
              <p:nvPr/>
            </p:nvSpPr>
            <p:spPr bwMode="auto">
              <a:xfrm>
                <a:off x="1066800" y="2363788"/>
                <a:ext cx="6858000" cy="82232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4517" name="Object 31">
                <a:extLst>
                  <a:ext uri="{FF2B5EF4-FFF2-40B4-BE49-F238E27FC236}">
                    <a16:creationId xmlns:a16="http://schemas.microsoft.com/office/drawing/2014/main" id="{220FDFEF-C659-4652-936F-749EFD7C11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6800" y="2363788"/>
                <a:ext cx="6858000" cy="8223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518" name="Rectangle 33">
            <a:extLst>
              <a:ext uri="{FF2B5EF4-FFF2-40B4-BE49-F238E27FC236}">
                <a16:creationId xmlns:a16="http://schemas.microsoft.com/office/drawing/2014/main" id="{FE3D9D02-0C6D-46F3-B2CB-851A4A192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733800"/>
            <a:ext cx="714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The index </a:t>
            </a:r>
            <a:r>
              <a:rPr lang="en-US" altLang="en-US" sz="2400" i="1" dirty="0"/>
              <a:t>k</a:t>
            </a:r>
            <a:r>
              <a:rPr lang="en-US" altLang="en-US" sz="2400" dirty="0"/>
              <a:t> represents the order of extrapolation. </a:t>
            </a:r>
          </a:p>
        </p:txBody>
      </p:sp>
      <p:sp>
        <p:nvSpPr>
          <p:cNvPr id="64519" name="Rectangle 36">
            <a:extLst>
              <a:ext uri="{FF2B5EF4-FFF2-40B4-BE49-F238E27FC236}">
                <a16:creationId xmlns:a16="http://schemas.microsoft.com/office/drawing/2014/main" id="{A642F677-4074-4136-B271-2CA86DD0E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1148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 k=1 represents the values obtained from the regular </a:t>
            </a:r>
          </a:p>
        </p:txBody>
      </p:sp>
      <p:sp>
        <p:nvSpPr>
          <p:cNvPr id="64520" name="Text Box 37">
            <a:extLst>
              <a:ext uri="{FF2B5EF4-FFF2-40B4-BE49-F238E27FC236}">
                <a16:creationId xmlns:a16="http://schemas.microsoft.com/office/drawing/2014/main" id="{ED07EF73-EE53-4E49-B58C-061940034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99602"/>
            <a:ext cx="84010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Trapezoidal rule, k=2 represents values obtained using the true estimate as O(h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). The index </a:t>
            </a:r>
            <a:r>
              <a:rPr lang="en-US" altLang="en-US" sz="2400" i="1" dirty="0"/>
              <a:t>j</a:t>
            </a:r>
            <a:r>
              <a:rPr lang="en-US" altLang="en-US" sz="2400" dirty="0"/>
              <a:t> represents the more and less accurate estimate of the integral. </a:t>
            </a:r>
          </a:p>
        </p:txBody>
      </p:sp>
      <p:sp>
        <p:nvSpPr>
          <p:cNvPr id="64521" name="Text Box 38">
            <a:extLst>
              <a:ext uri="{FF2B5EF4-FFF2-40B4-BE49-F238E27FC236}">
                <a16:creationId xmlns:a16="http://schemas.microsoft.com/office/drawing/2014/main" id="{4072AF54-9632-457F-890C-28BC8FA57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" y="1412875"/>
            <a:ext cx="7696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A general expression for Romberg integration can be written as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2">
            <a:extLst>
              <a:ext uri="{FF2B5EF4-FFF2-40B4-BE49-F238E27FC236}">
                <a16:creationId xmlns:a16="http://schemas.microsoft.com/office/drawing/2014/main" id="{AA540C95-D893-4747-897D-B00F03471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9962" y="377031"/>
            <a:ext cx="7793038" cy="846138"/>
          </a:xfrm>
        </p:spPr>
        <p:txBody>
          <a:bodyPr/>
          <a:lstStyle/>
          <a:p>
            <a:r>
              <a:rPr lang="en-US" altLang="en-US" sz="4000" dirty="0">
                <a:cs typeface="Times New Roman" panose="02020603050405020304" pitchFamily="18" charset="0"/>
              </a:rPr>
              <a:t>Example 2</a:t>
            </a:r>
          </a:p>
        </p:txBody>
      </p:sp>
      <p:sp>
        <p:nvSpPr>
          <p:cNvPr id="65541" name="Rectangle 12">
            <a:extLst>
              <a:ext uri="{FF2B5EF4-FFF2-40B4-BE49-F238E27FC236}">
                <a16:creationId xmlns:a16="http://schemas.microsoft.com/office/drawing/2014/main" id="{70351B8C-EE97-4184-BB2E-29A51FD13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413302"/>
            <a:ext cx="71262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/>
              <a:t>The vertical distance covered by</a:t>
            </a:r>
            <a:r>
              <a:rPr lang="en-US" altLang="en-US" sz="2400" b="1" i="1" dirty="0"/>
              <a:t> </a:t>
            </a:r>
            <a:r>
              <a:rPr lang="en-US" altLang="en-US" sz="2400" dirty="0"/>
              <a:t>a rocket from t=8 to t=30 seconds is given by </a:t>
            </a:r>
          </a:p>
        </p:txBody>
      </p:sp>
      <p:graphicFrame>
        <p:nvGraphicFramePr>
          <p:cNvPr id="65543" name="Object 20">
            <a:extLst>
              <a:ext uri="{FF2B5EF4-FFF2-40B4-BE49-F238E27FC236}">
                <a16:creationId xmlns:a16="http://schemas.microsoft.com/office/drawing/2014/main" id="{9E4CD7F3-0B96-4C0B-A821-A0E096DE02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791416"/>
              </p:ext>
            </p:extLst>
          </p:nvPr>
        </p:nvGraphicFramePr>
        <p:xfrm>
          <a:off x="1329073" y="2535972"/>
          <a:ext cx="6485853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7" name="Equation" r:id="rId3" imgW="5054600" imgH="812800" progId="Equation.3">
                  <p:embed/>
                </p:oleObj>
              </mc:Choice>
              <mc:Fallback>
                <p:oleObj name="Equation" r:id="rId3" imgW="5054600" imgH="8128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9073" y="2535972"/>
                        <a:ext cx="6485853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4" name="Text Box 22">
            <a:extLst>
              <a:ext uri="{FF2B5EF4-FFF2-40B4-BE49-F238E27FC236}">
                <a16:creationId xmlns:a16="http://schemas.microsoft.com/office/drawing/2014/main" id="{600760C6-4724-452B-881E-48F098C1D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962" y="4114800"/>
            <a:ext cx="77930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Use Romberg’s rule to find the distance covered.  Use the 1, 2, 4, and 8-segment Trapezoidal rule results as given in the Table 1.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>
            <a:extLst>
              <a:ext uri="{FF2B5EF4-FFF2-40B4-BE49-F238E27FC236}">
                <a16:creationId xmlns:a16="http://schemas.microsoft.com/office/drawing/2014/main" id="{1CC9F53D-5D2A-477E-9F20-9A56AD9AF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304316"/>
            <a:ext cx="6878637" cy="696913"/>
          </a:xfrm>
        </p:spPr>
        <p:txBody>
          <a:bodyPr/>
          <a:lstStyle/>
          <a:p>
            <a:pPr algn="ctr"/>
            <a:r>
              <a:rPr lang="en-US" altLang="en-US" dirty="0"/>
              <a:t>Basis of Romberg Rule</a:t>
            </a:r>
          </a:p>
        </p:txBody>
      </p:sp>
      <p:graphicFrame>
        <p:nvGraphicFramePr>
          <p:cNvPr id="36870" name="Object 13">
            <a:extLst>
              <a:ext uri="{FF2B5EF4-FFF2-40B4-BE49-F238E27FC236}">
                <a16:creationId xmlns:a16="http://schemas.microsoft.com/office/drawing/2014/main" id="{E0E3BB66-F537-4218-925D-4BFA9D03D6CB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43070455"/>
              </p:ext>
            </p:extLst>
          </p:nvPr>
        </p:nvGraphicFramePr>
        <p:xfrm>
          <a:off x="1066800" y="2917825"/>
          <a:ext cx="1587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2" name="Equation" r:id="rId4" imgW="1587500" imgH="838200" progId="Equation.3">
                  <p:embed/>
                </p:oleObj>
              </mc:Choice>
              <mc:Fallback>
                <p:oleObj name="Equation" r:id="rId4" imgW="1587500" imgH="838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917825"/>
                        <a:ext cx="15875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Rectangle 3">
            <a:extLst>
              <a:ext uri="{FF2B5EF4-FFF2-40B4-BE49-F238E27FC236}">
                <a16:creationId xmlns:a16="http://schemas.microsoft.com/office/drawing/2014/main" id="{EDB47DB9-4BF8-4DBC-8767-1214915360E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93825"/>
            <a:ext cx="2514600" cy="83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	</a:t>
            </a:r>
            <a:r>
              <a:rPr lang="en-US" altLang="en-US" sz="2100" b="1">
                <a:cs typeface="Times New Roman" panose="02020603050405020304" pitchFamily="18" charset="0"/>
              </a:rPr>
              <a:t>Integration</a:t>
            </a:r>
          </a:p>
        </p:txBody>
      </p:sp>
      <p:sp>
        <p:nvSpPr>
          <p:cNvPr id="36871" name="Rectangle 14">
            <a:extLst>
              <a:ext uri="{FF2B5EF4-FFF2-40B4-BE49-F238E27FC236}">
                <a16:creationId xmlns:a16="http://schemas.microsoft.com/office/drawing/2014/main" id="{3E8044E5-EBB6-449E-BD71-FCEBD029A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27225"/>
            <a:ext cx="32766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900"/>
              <a:t>The process of measuring the area under a curve.</a:t>
            </a:r>
          </a:p>
        </p:txBody>
      </p:sp>
      <p:sp>
        <p:nvSpPr>
          <p:cNvPr id="36872" name="Text Box 15">
            <a:extLst>
              <a:ext uri="{FF2B5EF4-FFF2-40B4-BE49-F238E27FC236}">
                <a16:creationId xmlns:a16="http://schemas.microsoft.com/office/drawing/2014/main" id="{B3BA4D86-1300-41BC-97E8-AC1B9B63C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60825"/>
            <a:ext cx="34290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900"/>
              <a:t>Where: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900" i="1"/>
              <a:t>f(x) </a:t>
            </a:r>
            <a:r>
              <a:rPr lang="en-US" altLang="en-US" sz="1900"/>
              <a:t>is the integrand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900"/>
              <a:t>a= lower limit of integration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900"/>
              <a:t>b= upper limit of integration</a:t>
            </a:r>
            <a:endParaRPr lang="en-US" altLang="en-US" sz="1900" i="1"/>
          </a:p>
        </p:txBody>
      </p:sp>
      <p:sp>
        <p:nvSpPr>
          <p:cNvPr id="36873" name="Line 18">
            <a:extLst>
              <a:ext uri="{FF2B5EF4-FFF2-40B4-BE49-F238E27FC236}">
                <a16:creationId xmlns:a16="http://schemas.microsoft.com/office/drawing/2014/main" id="{FF0DB7B4-EF78-4D35-B552-F43C41297C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4588" y="5173663"/>
            <a:ext cx="0" cy="103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19">
            <a:extLst>
              <a:ext uri="{FF2B5EF4-FFF2-40B4-BE49-F238E27FC236}">
                <a16:creationId xmlns:a16="http://schemas.microsoft.com/office/drawing/2014/main" id="{4BE7B372-5089-4CB5-B61C-8AFEB0A71F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6963" y="5173663"/>
            <a:ext cx="0" cy="103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875" name="Group 20">
            <a:extLst>
              <a:ext uri="{FF2B5EF4-FFF2-40B4-BE49-F238E27FC236}">
                <a16:creationId xmlns:a16="http://schemas.microsoft.com/office/drawing/2014/main" id="{C18F1B87-97F1-43B2-ACBC-6DFC4F317BA0}"/>
              </a:ext>
            </a:extLst>
          </p:cNvPr>
          <p:cNvGrpSpPr>
            <a:grpSpLocks/>
          </p:cNvGrpSpPr>
          <p:nvPr/>
        </p:nvGrpSpPr>
        <p:grpSpPr bwMode="auto">
          <a:xfrm>
            <a:off x="4022725" y="3305175"/>
            <a:ext cx="931863" cy="1868488"/>
            <a:chOff x="2160" y="7710"/>
            <a:chExt cx="1620" cy="3271"/>
          </a:xfrm>
        </p:grpSpPr>
        <p:sp>
          <p:nvSpPr>
            <p:cNvPr id="36912" name="Line 21">
              <a:extLst>
                <a:ext uri="{FF2B5EF4-FFF2-40B4-BE49-F238E27FC236}">
                  <a16:creationId xmlns:a16="http://schemas.microsoft.com/office/drawing/2014/main" id="{FB0A0443-1DDA-45B7-BEDA-77A26F0F80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10980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Freeform 22">
              <a:extLst>
                <a:ext uri="{FF2B5EF4-FFF2-40B4-BE49-F238E27FC236}">
                  <a16:creationId xmlns:a16="http://schemas.microsoft.com/office/drawing/2014/main" id="{E6C0A4C9-D9E0-446C-A8EE-03AEAF5E6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4" y="7710"/>
              <a:ext cx="14" cy="3271"/>
            </a:xfrm>
            <a:custGeom>
              <a:avLst/>
              <a:gdLst>
                <a:gd name="T0" fmla="*/ 14 w 14"/>
                <a:gd name="T1" fmla="*/ 3271 h 3271"/>
                <a:gd name="T2" fmla="*/ 0 w 14"/>
                <a:gd name="T3" fmla="*/ 0 h 3271"/>
                <a:gd name="T4" fmla="*/ 0 60000 65536"/>
                <a:gd name="T5" fmla="*/ 0 60000 65536"/>
                <a:gd name="T6" fmla="*/ 0 w 14"/>
                <a:gd name="T7" fmla="*/ 0 h 3271"/>
                <a:gd name="T8" fmla="*/ 14 w 14"/>
                <a:gd name="T9" fmla="*/ 3271 h 327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271">
                  <a:moveTo>
                    <a:pt x="14" y="3271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876" name="Group 25">
            <a:extLst>
              <a:ext uri="{FF2B5EF4-FFF2-40B4-BE49-F238E27FC236}">
                <a16:creationId xmlns:a16="http://schemas.microsoft.com/office/drawing/2014/main" id="{DCDF8FE9-10D9-477A-A27E-148431A52DCA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676400"/>
            <a:ext cx="5229225" cy="3908425"/>
            <a:chOff x="2064" y="1426"/>
            <a:chExt cx="3294" cy="2462"/>
          </a:xfrm>
        </p:grpSpPr>
        <p:sp>
          <p:nvSpPr>
            <p:cNvPr id="36884" name="Line 26">
              <a:extLst>
                <a:ext uri="{FF2B5EF4-FFF2-40B4-BE49-F238E27FC236}">
                  <a16:creationId xmlns:a16="http://schemas.microsoft.com/office/drawing/2014/main" id="{877E9242-B44B-4393-8C19-E8F5E47611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90" y="1555"/>
              <a:ext cx="0" cy="20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Freeform 27">
              <a:extLst>
                <a:ext uri="{FF2B5EF4-FFF2-40B4-BE49-F238E27FC236}">
                  <a16:creationId xmlns:a16="http://schemas.microsoft.com/office/drawing/2014/main" id="{FEFE1252-24D8-42AE-9E90-25E89A2C5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1" y="1906"/>
              <a:ext cx="2136" cy="1723"/>
            </a:xfrm>
            <a:custGeom>
              <a:avLst/>
              <a:gdLst>
                <a:gd name="T0" fmla="*/ 0 w 5897"/>
                <a:gd name="T1" fmla="*/ 80 h 4785"/>
                <a:gd name="T2" fmla="*/ 15 w 5897"/>
                <a:gd name="T3" fmla="*/ 26 h 4785"/>
                <a:gd name="T4" fmla="*/ 64 w 5897"/>
                <a:gd name="T5" fmla="*/ 27 h 4785"/>
                <a:gd name="T6" fmla="*/ 101 w 5897"/>
                <a:gd name="T7" fmla="*/ 0 h 47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97"/>
                <a:gd name="T13" fmla="*/ 0 h 4785"/>
                <a:gd name="T14" fmla="*/ 5897 w 5897"/>
                <a:gd name="T15" fmla="*/ 4785 h 47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97" h="4785">
                  <a:moveTo>
                    <a:pt x="0" y="4785"/>
                  </a:moveTo>
                  <a:cubicBezTo>
                    <a:pt x="145" y="4243"/>
                    <a:pt x="247" y="2057"/>
                    <a:pt x="872" y="1530"/>
                  </a:cubicBezTo>
                  <a:cubicBezTo>
                    <a:pt x="1497" y="1003"/>
                    <a:pt x="2915" y="1875"/>
                    <a:pt x="3752" y="1620"/>
                  </a:cubicBezTo>
                  <a:cubicBezTo>
                    <a:pt x="4589" y="1365"/>
                    <a:pt x="5450" y="337"/>
                    <a:pt x="5897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28">
              <a:extLst>
                <a:ext uri="{FF2B5EF4-FFF2-40B4-BE49-F238E27FC236}">
                  <a16:creationId xmlns:a16="http://schemas.microsoft.com/office/drawing/2014/main" id="{2E0E7E48-5C6B-4893-831E-BB6018F1BF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8" y="1679"/>
              <a:ext cx="326" cy="3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Text Box 29">
              <a:extLst>
                <a:ext uri="{FF2B5EF4-FFF2-40B4-BE49-F238E27FC236}">
                  <a16:creationId xmlns:a16="http://schemas.microsoft.com/office/drawing/2014/main" id="{369D6987-0B87-4263-A0FC-AD83C74405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488"/>
              <a:ext cx="326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i="1"/>
                <a:t>f(x)</a:t>
              </a:r>
              <a:endParaRPr lang="en-US" altLang="en-US" sz="1900"/>
            </a:p>
          </p:txBody>
        </p:sp>
        <p:sp>
          <p:nvSpPr>
            <p:cNvPr id="36888" name="Text Box 30">
              <a:extLst>
                <a:ext uri="{FF2B5EF4-FFF2-40B4-BE49-F238E27FC236}">
                  <a16:creationId xmlns:a16="http://schemas.microsoft.com/office/drawing/2014/main" id="{BD353F96-F3AF-4482-B6F2-62497AD2D2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2" y="3694"/>
              <a:ext cx="19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i="1"/>
                <a:t>a</a:t>
              </a:r>
              <a:endParaRPr lang="en-US" altLang="en-US" sz="1900"/>
            </a:p>
          </p:txBody>
        </p:sp>
        <p:sp>
          <p:nvSpPr>
            <p:cNvPr id="36889" name="Text Box 31">
              <a:extLst>
                <a:ext uri="{FF2B5EF4-FFF2-40B4-BE49-F238E27FC236}">
                  <a16:creationId xmlns:a16="http://schemas.microsoft.com/office/drawing/2014/main" id="{29DB864E-7A76-4921-A0F8-7CC4592B25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7" y="3694"/>
              <a:ext cx="19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i="1"/>
                <a:t>b</a:t>
              </a:r>
              <a:endParaRPr lang="en-US" altLang="en-US" sz="1900"/>
            </a:p>
          </p:txBody>
        </p:sp>
        <p:sp>
          <p:nvSpPr>
            <p:cNvPr id="36890" name="Text Box 32">
              <a:extLst>
                <a:ext uri="{FF2B5EF4-FFF2-40B4-BE49-F238E27FC236}">
                  <a16:creationId xmlns:a16="http://schemas.microsoft.com/office/drawing/2014/main" id="{2FF4771D-2841-4CED-B7D8-E289B175B5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555"/>
              <a:ext cx="196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i="1"/>
                <a:t>y</a:t>
              </a:r>
              <a:endParaRPr lang="en-US" altLang="en-US" sz="1900"/>
            </a:p>
          </p:txBody>
        </p:sp>
        <p:sp>
          <p:nvSpPr>
            <p:cNvPr id="36891" name="Text Box 33">
              <a:extLst>
                <a:ext uri="{FF2B5EF4-FFF2-40B4-BE49-F238E27FC236}">
                  <a16:creationId xmlns:a16="http://schemas.microsoft.com/office/drawing/2014/main" id="{6A7692D7-F3D4-4059-9FE4-11F1375856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4" y="3694"/>
              <a:ext cx="1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i="1"/>
                <a:t>x</a:t>
              </a:r>
              <a:endParaRPr lang="en-US" altLang="en-US" sz="1900"/>
            </a:p>
          </p:txBody>
        </p:sp>
        <p:sp>
          <p:nvSpPr>
            <p:cNvPr id="36892" name="Rectangle 34">
              <a:extLst>
                <a:ext uri="{FF2B5EF4-FFF2-40B4-BE49-F238E27FC236}">
                  <a16:creationId xmlns:a16="http://schemas.microsoft.com/office/drawing/2014/main" id="{0D1F5973-DB41-438C-9B71-FCE66C4213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1" y="1426"/>
              <a:ext cx="195" cy="6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6893" name="Line 35">
              <a:extLst>
                <a:ext uri="{FF2B5EF4-FFF2-40B4-BE49-F238E27FC236}">
                  <a16:creationId xmlns:a16="http://schemas.microsoft.com/office/drawing/2014/main" id="{7E4E4F51-9AA6-4F66-801A-A17459C540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2" y="3629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894" name="Group 36">
              <a:extLst>
                <a:ext uri="{FF2B5EF4-FFF2-40B4-BE49-F238E27FC236}">
                  <a16:creationId xmlns:a16="http://schemas.microsoft.com/office/drawing/2014/main" id="{5B5061F5-CE43-41A0-A563-A0C387F471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7" y="2128"/>
              <a:ext cx="1598" cy="1501"/>
              <a:chOff x="3780" y="6810"/>
              <a:chExt cx="4411" cy="4170"/>
            </a:xfrm>
          </p:grpSpPr>
          <p:grpSp>
            <p:nvGrpSpPr>
              <p:cNvPr id="36895" name="Group 37">
                <a:extLst>
                  <a:ext uri="{FF2B5EF4-FFF2-40B4-BE49-F238E27FC236}">
                    <a16:creationId xmlns:a16="http://schemas.microsoft.com/office/drawing/2014/main" id="{877424CE-15B3-4C9A-8114-8641F5FF7C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80" y="7125"/>
                <a:ext cx="4411" cy="3855"/>
                <a:chOff x="3780" y="7125"/>
                <a:chExt cx="4411" cy="3855"/>
              </a:xfrm>
            </p:grpSpPr>
            <p:grpSp>
              <p:nvGrpSpPr>
                <p:cNvPr id="36897" name="Group 38">
                  <a:extLst>
                    <a:ext uri="{FF2B5EF4-FFF2-40B4-BE49-F238E27FC236}">
                      <a16:creationId xmlns:a16="http://schemas.microsoft.com/office/drawing/2014/main" id="{BBE18274-4E97-4B4F-BAA4-CABD5A81F45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80" y="7125"/>
                  <a:ext cx="4411" cy="3855"/>
                  <a:chOff x="3780" y="7125"/>
                  <a:chExt cx="4411" cy="3855"/>
                </a:xfrm>
              </p:grpSpPr>
              <p:grpSp>
                <p:nvGrpSpPr>
                  <p:cNvPr id="36899" name="Group 39">
                    <a:extLst>
                      <a:ext uri="{FF2B5EF4-FFF2-40B4-BE49-F238E27FC236}">
                        <a16:creationId xmlns:a16="http://schemas.microsoft.com/office/drawing/2014/main" id="{475BA403-8B09-4D05-A4AC-7C0792BC8C3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780" y="7125"/>
                    <a:ext cx="4411" cy="3855"/>
                    <a:chOff x="3780" y="7125"/>
                    <a:chExt cx="4411" cy="3855"/>
                  </a:xfrm>
                </p:grpSpPr>
                <p:grpSp>
                  <p:nvGrpSpPr>
                    <p:cNvPr id="36901" name="Group 40">
                      <a:extLst>
                        <a:ext uri="{FF2B5EF4-FFF2-40B4-BE49-F238E27FC236}">
                          <a16:creationId xmlns:a16="http://schemas.microsoft.com/office/drawing/2014/main" id="{2248F4E9-5BD3-46A5-B0F8-4FEE9E20A42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80" y="7125"/>
                      <a:ext cx="4411" cy="3855"/>
                      <a:chOff x="3780" y="7125"/>
                      <a:chExt cx="4411" cy="3855"/>
                    </a:xfrm>
                  </p:grpSpPr>
                  <p:grpSp>
                    <p:nvGrpSpPr>
                      <p:cNvPr id="36903" name="Group 41">
                        <a:extLst>
                          <a:ext uri="{FF2B5EF4-FFF2-40B4-BE49-F238E27FC236}">
                            <a16:creationId xmlns:a16="http://schemas.microsoft.com/office/drawing/2014/main" id="{891770CA-450F-4E78-86E7-19D1F14EB092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780" y="7125"/>
                        <a:ext cx="4335" cy="3855"/>
                        <a:chOff x="3764" y="7125"/>
                        <a:chExt cx="4335" cy="3855"/>
                      </a:xfrm>
                    </p:grpSpPr>
                    <p:grpSp>
                      <p:nvGrpSpPr>
                        <p:cNvPr id="36905" name="Group 42">
                          <a:extLst>
                            <a:ext uri="{FF2B5EF4-FFF2-40B4-BE49-F238E27FC236}">
                              <a16:creationId xmlns:a16="http://schemas.microsoft.com/office/drawing/2014/main" id="{30FBA642-292C-4CB4-A2C6-9B433C90B7AD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764" y="7125"/>
                          <a:ext cx="4335" cy="3855"/>
                          <a:chOff x="3764" y="7125"/>
                          <a:chExt cx="4335" cy="3855"/>
                        </a:xfrm>
                      </p:grpSpPr>
                      <p:sp>
                        <p:nvSpPr>
                          <p:cNvPr id="36907" name="Rectangle 43">
                            <a:extLst>
                              <a:ext uri="{FF2B5EF4-FFF2-40B4-BE49-F238E27FC236}">
                                <a16:creationId xmlns:a16="http://schemas.microsoft.com/office/drawing/2014/main" id="{8529D3D5-6098-4336-B410-93DED73C0828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764" y="7710"/>
                            <a:ext cx="1531" cy="3270"/>
                          </a:xfrm>
                          <a:prstGeom prst="rect">
                            <a:avLst/>
                          </a:prstGeom>
                          <a:solidFill>
                            <a:srgbClr val="000000"/>
                          </a:solidFill>
                          <a:ln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>
                              <a:spcBef>
                                <a:spcPct val="20000"/>
                              </a:spcBef>
                              <a:buClr>
                                <a:schemeClr val="folHlink"/>
                              </a:buClr>
                              <a:buSzPct val="60000"/>
                              <a:buFont typeface="Wingdings" panose="05000000000000000000" pitchFamily="2" charset="2"/>
                              <a:buChar char="n"/>
                              <a:defRPr sz="32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lr>
                                <a:schemeClr val="tx1"/>
                              </a:buClr>
                              <a:buSzPct val="55000"/>
                              <a:buChar char="•"/>
                              <a:defRPr sz="28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lr>
                                <a:schemeClr val="tx1"/>
                              </a:buClr>
                              <a:buSzPct val="55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9pPr>
                          </a:lstStyle>
                          <a:p>
                            <a:pPr algn="ctr" eaLnBrk="1" hangingPunct="1">
                              <a:spcBef>
                                <a:spcPct val="0"/>
                              </a:spcBef>
                              <a:buClrTx/>
                              <a:buSzTx/>
                              <a:buFontTx/>
                              <a:buNone/>
                            </a:pPr>
                            <a:endParaRPr lang="en-US" altLang="en-US" sz="2400"/>
                          </a:p>
                        </p:txBody>
                      </p:sp>
                      <p:sp>
                        <p:nvSpPr>
                          <p:cNvPr id="36908" name="Rectangle 44">
                            <a:extLst>
                              <a:ext uri="{FF2B5EF4-FFF2-40B4-BE49-F238E27FC236}">
                                <a16:creationId xmlns:a16="http://schemas.microsoft.com/office/drawing/2014/main" id="{D17E232C-2804-4F4A-AF40-B84B5CB90F34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240" y="7875"/>
                            <a:ext cx="1859" cy="3105"/>
                          </a:xfrm>
                          <a:prstGeom prst="rect">
                            <a:avLst/>
                          </a:prstGeom>
                          <a:solidFill>
                            <a:srgbClr val="000000"/>
                          </a:solidFill>
                          <a:ln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>
                              <a:spcBef>
                                <a:spcPct val="20000"/>
                              </a:spcBef>
                              <a:buClr>
                                <a:schemeClr val="folHlink"/>
                              </a:buClr>
                              <a:buSzPct val="60000"/>
                              <a:buFont typeface="Wingdings" panose="05000000000000000000" pitchFamily="2" charset="2"/>
                              <a:buChar char="n"/>
                              <a:defRPr sz="32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lr>
                                <a:schemeClr val="tx1"/>
                              </a:buClr>
                              <a:buSzPct val="55000"/>
                              <a:buChar char="•"/>
                              <a:defRPr sz="28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lr>
                                <a:schemeClr val="tx1"/>
                              </a:buClr>
                              <a:buSzPct val="55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9pPr>
                          </a:lstStyle>
                          <a:p>
                            <a:pPr algn="ctr" eaLnBrk="1" hangingPunct="1">
                              <a:spcBef>
                                <a:spcPct val="0"/>
                              </a:spcBef>
                              <a:buClrTx/>
                              <a:buSzTx/>
                              <a:buFontTx/>
                              <a:buNone/>
                            </a:pPr>
                            <a:endParaRPr lang="en-US" altLang="en-US" sz="2400"/>
                          </a:p>
                        </p:txBody>
                      </p:sp>
                      <p:sp>
                        <p:nvSpPr>
                          <p:cNvPr id="36909" name="Rectangle 45">
                            <a:extLst>
                              <a:ext uri="{FF2B5EF4-FFF2-40B4-BE49-F238E27FC236}">
                                <a16:creationId xmlns:a16="http://schemas.microsoft.com/office/drawing/2014/main" id="{26695D3F-643E-4861-980B-02C9FE4437C6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295" y="7875"/>
                            <a:ext cx="945" cy="3105"/>
                          </a:xfrm>
                          <a:prstGeom prst="rect">
                            <a:avLst/>
                          </a:prstGeom>
                          <a:solidFill>
                            <a:srgbClr val="000000"/>
                          </a:solidFill>
                          <a:ln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>
                              <a:spcBef>
                                <a:spcPct val="20000"/>
                              </a:spcBef>
                              <a:buClr>
                                <a:schemeClr val="folHlink"/>
                              </a:buClr>
                              <a:buSzPct val="60000"/>
                              <a:buFont typeface="Wingdings" panose="05000000000000000000" pitchFamily="2" charset="2"/>
                              <a:buChar char="n"/>
                              <a:defRPr sz="32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lr>
                                <a:schemeClr val="tx1"/>
                              </a:buClr>
                              <a:buSzPct val="55000"/>
                              <a:buChar char="•"/>
                              <a:defRPr sz="28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lr>
                                <a:schemeClr val="tx1"/>
                              </a:buClr>
                              <a:buSzPct val="55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9pPr>
                          </a:lstStyle>
                          <a:p>
                            <a:pPr algn="ctr" eaLnBrk="1" hangingPunct="1">
                              <a:spcBef>
                                <a:spcPct val="0"/>
                              </a:spcBef>
                              <a:buClrTx/>
                              <a:buSzTx/>
                              <a:buFontTx/>
                              <a:buNone/>
                            </a:pPr>
                            <a:endParaRPr lang="en-US" altLang="en-US" sz="2400"/>
                          </a:p>
                        </p:txBody>
                      </p:sp>
                      <p:sp>
                        <p:nvSpPr>
                          <p:cNvPr id="36910" name="Rectangle 46">
                            <a:extLst>
                              <a:ext uri="{FF2B5EF4-FFF2-40B4-BE49-F238E27FC236}">
                                <a16:creationId xmlns:a16="http://schemas.microsoft.com/office/drawing/2014/main" id="{14A725E9-E22F-4463-BDA0-2BB455ABB7C3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748" y="7125"/>
                            <a:ext cx="351" cy="750"/>
                          </a:xfrm>
                          <a:prstGeom prst="rect">
                            <a:avLst/>
                          </a:prstGeom>
                          <a:solidFill>
                            <a:srgbClr val="000000"/>
                          </a:solidFill>
                          <a:ln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>
                              <a:spcBef>
                                <a:spcPct val="20000"/>
                              </a:spcBef>
                              <a:buClr>
                                <a:schemeClr val="folHlink"/>
                              </a:buClr>
                              <a:buSzPct val="60000"/>
                              <a:buFont typeface="Wingdings" panose="05000000000000000000" pitchFamily="2" charset="2"/>
                              <a:buChar char="n"/>
                              <a:defRPr sz="32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lr>
                                <a:schemeClr val="tx1"/>
                              </a:buClr>
                              <a:buSzPct val="55000"/>
                              <a:buChar char="•"/>
                              <a:defRPr sz="28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lr>
                                <a:schemeClr val="tx1"/>
                              </a:buClr>
                              <a:buSzPct val="55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9pPr>
                          </a:lstStyle>
                          <a:p>
                            <a:pPr algn="ctr" eaLnBrk="1" hangingPunct="1">
                              <a:spcBef>
                                <a:spcPct val="0"/>
                              </a:spcBef>
                              <a:buClrTx/>
                              <a:buSzTx/>
                              <a:buFontTx/>
                              <a:buNone/>
                            </a:pPr>
                            <a:endParaRPr lang="en-US" altLang="en-US" sz="2400"/>
                          </a:p>
                        </p:txBody>
                      </p:sp>
                      <p:sp>
                        <p:nvSpPr>
                          <p:cNvPr id="36911" name="Rectangle 47">
                            <a:extLst>
                              <a:ext uri="{FF2B5EF4-FFF2-40B4-BE49-F238E27FC236}">
                                <a16:creationId xmlns:a16="http://schemas.microsoft.com/office/drawing/2014/main" id="{5F2706A2-FF76-4180-99F9-230900F9363A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305" y="7470"/>
                            <a:ext cx="443" cy="405"/>
                          </a:xfrm>
                          <a:prstGeom prst="rect">
                            <a:avLst/>
                          </a:prstGeom>
                          <a:solidFill>
                            <a:srgbClr val="000000"/>
                          </a:solidFill>
                          <a:ln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>
                              <a:spcBef>
                                <a:spcPct val="20000"/>
                              </a:spcBef>
                              <a:buClr>
                                <a:schemeClr val="folHlink"/>
                              </a:buClr>
                              <a:buSzPct val="60000"/>
                              <a:buFont typeface="Wingdings" panose="05000000000000000000" pitchFamily="2" charset="2"/>
                              <a:buChar char="n"/>
                              <a:defRPr sz="32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lr>
                                <a:schemeClr val="tx1"/>
                              </a:buClr>
                              <a:buSzPct val="55000"/>
                              <a:buChar char="•"/>
                              <a:defRPr sz="28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lr>
                                <a:schemeClr val="tx1"/>
                              </a:buClr>
                              <a:buSzPct val="55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tx1"/>
                              </a:buClr>
                              <a:buSzPct val="50000"/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ahoma" panose="020B0604030504040204" pitchFamily="34" charset="0"/>
                              </a:defRPr>
                            </a:lvl9pPr>
                          </a:lstStyle>
                          <a:p>
                            <a:pPr algn="ctr" eaLnBrk="1" hangingPunct="1">
                              <a:spcBef>
                                <a:spcPct val="0"/>
                              </a:spcBef>
                              <a:buClrTx/>
                              <a:buSzTx/>
                              <a:buFontTx/>
                              <a:buNone/>
                            </a:pPr>
                            <a:endParaRPr lang="en-US" altLang="en-US" sz="2400"/>
                          </a:p>
                        </p:txBody>
                      </p:sp>
                    </p:grpSp>
                    <p:sp>
                      <p:nvSpPr>
                        <p:cNvPr id="36906" name="AutoShape 48">
                          <a:extLst>
                            <a:ext uri="{FF2B5EF4-FFF2-40B4-BE49-F238E27FC236}">
                              <a16:creationId xmlns:a16="http://schemas.microsoft.com/office/drawing/2014/main" id="{68E466A7-8744-4D6D-A73A-CEE8FD225C31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295" y="7710"/>
                          <a:ext cx="795" cy="165"/>
                        </a:xfrm>
                        <a:prstGeom prst="rtTriangle">
                          <a:avLst/>
                        </a:prstGeom>
                        <a:solidFill>
                          <a:srgbClr val="000000"/>
                        </a:solidFill>
                        <a:ln w="9525" algn="ctr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60000"/>
                            <a:buFont typeface="Wingdings" panose="05000000000000000000" pitchFamily="2" charset="2"/>
                            <a:buChar char="n"/>
                            <a:defRPr sz="3200">
                              <a:solidFill>
                                <a:schemeClr val="tx1"/>
                              </a:solidFill>
                              <a:latin typeface="Tahoma" panose="020B0604030504040204" pitchFamily="34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buSzPct val="55000"/>
                            <a:buChar char="•"/>
                            <a:defRPr sz="2800">
                              <a:solidFill>
                                <a:schemeClr val="tx1"/>
                              </a:solidFill>
                              <a:latin typeface="Tahoma" panose="020B0604030504040204" pitchFamily="34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buSzPct val="50000"/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ahoma" panose="020B0604030504040204" pitchFamily="34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buSzPct val="55000"/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ahoma" panose="020B0604030504040204" pitchFamily="34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buSzPct val="50000"/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ahoma" panose="020B060403050404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buSzPct val="50000"/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ahoma" panose="020B060403050404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buSzPct val="50000"/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ahoma" panose="020B060403050404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buSzPct val="50000"/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ahoma" panose="020B060403050404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buSzPct val="50000"/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ahoma" panose="020B0604030504040204" pitchFamily="34" charset="0"/>
                            </a:defRPr>
                          </a:lvl9pPr>
                        </a:lstStyle>
                        <a:p>
                          <a:pPr algn="ctr" eaLnBrk="1" hangingPunct="1">
                            <a:spcBef>
                              <a:spcPct val="0"/>
                            </a:spcBef>
                            <a:buClrTx/>
                            <a:buSzTx/>
                            <a:buFontTx/>
                            <a:buNone/>
                          </a:pPr>
                          <a:endParaRPr lang="en-US" altLang="en-US" sz="2400"/>
                        </a:p>
                      </p:txBody>
                    </p:sp>
                  </p:grpSp>
                  <p:sp>
                    <p:nvSpPr>
                      <p:cNvPr id="36904" name="AutoShape 49">
                        <a:extLst>
                          <a:ext uri="{FF2B5EF4-FFF2-40B4-BE49-F238E27FC236}">
                            <a16:creationId xmlns:a16="http://schemas.microsoft.com/office/drawing/2014/main" id="{C11FB55A-ABD2-4DB9-A705-B9949548014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8492216">
                        <a:off x="6875" y="7316"/>
                        <a:ext cx="1316" cy="166"/>
                      </a:xfrm>
                      <a:prstGeom prst="rtTriangle">
                        <a:avLst/>
                      </a:prstGeom>
                      <a:solidFill>
                        <a:srgbClr val="000000"/>
                      </a:solidFill>
                      <a:ln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>
                        <a:lvl1pPr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60000"/>
                          <a:buFont typeface="Wingdings" panose="05000000000000000000" pitchFamily="2" charset="2"/>
                          <a:buChar char="n"/>
                          <a:defRPr sz="32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lr>
                            <a:schemeClr val="tx1"/>
                          </a:buClr>
                          <a:buSzPct val="55000"/>
                          <a:buChar char="•"/>
                          <a:defRPr sz="28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lr>
                            <a:schemeClr val="tx1"/>
                          </a:buClr>
                          <a:buSzPct val="50000"/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chemeClr val="tx1"/>
                          </a:buClr>
                          <a:buSzPct val="5500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chemeClr val="tx1"/>
                          </a:buClr>
                          <a:buSzPct val="5000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tx1"/>
                          </a:buClr>
                          <a:buSzPct val="5000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tx1"/>
                          </a:buClr>
                          <a:buSzPct val="5000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tx1"/>
                          </a:buClr>
                          <a:buSzPct val="5000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tx1"/>
                          </a:buClr>
                          <a:buSzPct val="5000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0"/>
                          </a:spcBef>
                          <a:buClrTx/>
                          <a:buSzTx/>
                          <a:buFontTx/>
                          <a:buNone/>
                        </a:pPr>
                        <a:endParaRPr lang="en-US" altLang="en-US" sz="2400"/>
                      </a:p>
                    </p:txBody>
                  </p:sp>
                </p:grpSp>
                <p:sp>
                  <p:nvSpPr>
                    <p:cNvPr id="36902" name="AutoShape 50">
                      <a:extLst>
                        <a:ext uri="{FF2B5EF4-FFF2-40B4-BE49-F238E27FC236}">
                          <a16:creationId xmlns:a16="http://schemas.microsoft.com/office/drawing/2014/main" id="{A1B1BD34-E7CB-40B1-AB87-F4F24668D31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9193022">
                      <a:off x="6409" y="7712"/>
                      <a:ext cx="1041" cy="442"/>
                    </a:xfrm>
                    <a:prstGeom prst="rtTriangle">
                      <a:avLst/>
                    </a:prstGeom>
                    <a:solidFill>
                      <a:srgbClr val="000000"/>
                    </a:solidFill>
                    <a:ln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5000"/>
                        <a:buChar char="•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Char char="•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5000"/>
                        <a:buChar char="•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Char char="•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Char char="•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Char char="•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Char char="•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Char char="•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/>
                    </a:p>
                  </p:txBody>
                </p:sp>
              </p:grpSp>
              <p:sp>
                <p:nvSpPr>
                  <p:cNvPr id="36900" name="AutoShape 51">
                    <a:extLst>
                      <a:ext uri="{FF2B5EF4-FFF2-40B4-BE49-F238E27FC236}">
                        <a16:creationId xmlns:a16="http://schemas.microsoft.com/office/drawing/2014/main" id="{6FED9DC7-345A-4CCF-A870-8B1BCB12CF6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0264089">
                    <a:off x="4499" y="7974"/>
                    <a:ext cx="2376" cy="143"/>
                  </a:xfrm>
                  <a:prstGeom prst="rtTriangle">
                    <a:avLst/>
                  </a:prstGeom>
                  <a:solidFill>
                    <a:srgbClr val="000000"/>
                  </a:solidFill>
                  <a:ln w="952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anose="05000000000000000000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SzPct val="55000"/>
                      <a:buChar char="•"/>
                      <a:defRPr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50000"/>
                      <a:buChar char="•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55000"/>
                      <a:buChar char="•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1"/>
                      </a:buClr>
                      <a:buSzPct val="50000"/>
                      <a:buChar char="•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50000"/>
                      <a:buChar char="•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50000"/>
                      <a:buChar char="•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50000"/>
                      <a:buChar char="•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Pct val="50000"/>
                      <a:buChar char="•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sp>
              <p:nvSpPr>
                <p:cNvPr id="36898" name="AutoShape 52">
                  <a:extLst>
                    <a:ext uri="{FF2B5EF4-FFF2-40B4-BE49-F238E27FC236}">
                      <a16:creationId xmlns:a16="http://schemas.microsoft.com/office/drawing/2014/main" id="{A98CF997-39B2-4CF4-A198-2CADF5D993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9040362">
                  <a:off x="7367" y="7338"/>
                  <a:ext cx="479" cy="394"/>
                </a:xfrm>
                <a:prstGeom prst="rtTriangle">
                  <a:avLst/>
                </a:prstGeom>
                <a:solidFill>
                  <a:srgbClr val="000000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55000"/>
                    <a:buChar char="•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50000"/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55000"/>
                    <a:buChar char="•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50000"/>
                    <a:buChar char="•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50000"/>
                    <a:buChar char="•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50000"/>
                    <a:buChar char="•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50000"/>
                    <a:buChar char="•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50000"/>
                    <a:buChar char="•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/>
                </a:p>
              </p:txBody>
            </p:sp>
          </p:grpSp>
          <p:sp>
            <p:nvSpPr>
              <p:cNvPr id="36896" name="AutoShape 53">
                <a:extLst>
                  <a:ext uri="{FF2B5EF4-FFF2-40B4-BE49-F238E27FC236}">
                    <a16:creationId xmlns:a16="http://schemas.microsoft.com/office/drawing/2014/main" id="{B74F2A5B-3F28-4981-8299-71FEE14770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7650" y="6810"/>
                <a:ext cx="465" cy="420"/>
              </a:xfrm>
              <a:prstGeom prst="rtTriangl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</p:grpSp>
      </p:grpSp>
      <p:grpSp>
        <p:nvGrpSpPr>
          <p:cNvPr id="36877" name="Group 54">
            <a:extLst>
              <a:ext uri="{FF2B5EF4-FFF2-40B4-BE49-F238E27FC236}">
                <a16:creationId xmlns:a16="http://schemas.microsoft.com/office/drawing/2014/main" id="{145AAB4D-DCB3-4C13-B134-6411143C47FE}"/>
              </a:ext>
            </a:extLst>
          </p:cNvPr>
          <p:cNvGrpSpPr>
            <a:grpSpLocks/>
          </p:cNvGrpSpPr>
          <p:nvPr/>
        </p:nvGrpSpPr>
        <p:grpSpPr bwMode="auto">
          <a:xfrm>
            <a:off x="4976813" y="3227388"/>
            <a:ext cx="858837" cy="309562"/>
            <a:chOff x="3818" y="7575"/>
            <a:chExt cx="1493" cy="542"/>
          </a:xfrm>
        </p:grpSpPr>
        <p:sp>
          <p:nvSpPr>
            <p:cNvPr id="36880" name="Rectangle 55">
              <a:extLst>
                <a:ext uri="{FF2B5EF4-FFF2-40B4-BE49-F238E27FC236}">
                  <a16:creationId xmlns:a16="http://schemas.microsoft.com/office/drawing/2014/main" id="{530BDF32-1579-4376-B00B-3F1A222BB4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7575"/>
              <a:ext cx="495" cy="542"/>
            </a:xfrm>
            <a:prstGeom prst="rect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6881" name="AutoShape 56">
              <a:extLst>
                <a:ext uri="{FF2B5EF4-FFF2-40B4-BE49-F238E27FC236}">
                  <a16:creationId xmlns:a16="http://schemas.microsoft.com/office/drawing/2014/main" id="{42A4FD71-6523-4CF7-9737-429F9CD3D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5" y="7575"/>
              <a:ext cx="676" cy="157"/>
            </a:xfrm>
            <a:prstGeom prst="rtTriangl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6882" name="AutoShape 57">
              <a:extLst>
                <a:ext uri="{FF2B5EF4-FFF2-40B4-BE49-F238E27FC236}">
                  <a16:creationId xmlns:a16="http://schemas.microsoft.com/office/drawing/2014/main" id="{6FC4E6A4-8BD3-42BE-B048-C0E5AD4A9E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682236">
              <a:off x="3818" y="7629"/>
              <a:ext cx="461" cy="246"/>
            </a:xfrm>
            <a:prstGeom prst="rtTriangle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6883" name="Line 58">
              <a:extLst>
                <a:ext uri="{FF2B5EF4-FFF2-40B4-BE49-F238E27FC236}">
                  <a16:creationId xmlns:a16="http://schemas.microsoft.com/office/drawing/2014/main" id="{C9137B15-104B-473B-A2DF-C2C7EE2600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18" y="7577"/>
              <a:ext cx="322" cy="1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8" name="Freeform 59">
            <a:extLst>
              <a:ext uri="{FF2B5EF4-FFF2-40B4-BE49-F238E27FC236}">
                <a16:creationId xmlns:a16="http://schemas.microsoft.com/office/drawing/2014/main" id="{E9A3BDA9-0CB1-480C-8B77-12D3CC5B6ABF}"/>
              </a:ext>
            </a:extLst>
          </p:cNvPr>
          <p:cNvSpPr>
            <a:spLocks/>
          </p:cNvSpPr>
          <p:nvPr/>
        </p:nvSpPr>
        <p:spPr bwMode="auto">
          <a:xfrm>
            <a:off x="4953000" y="3238500"/>
            <a:ext cx="160338" cy="79375"/>
          </a:xfrm>
          <a:custGeom>
            <a:avLst/>
            <a:gdLst>
              <a:gd name="T0" fmla="*/ 0 w 279"/>
              <a:gd name="T1" fmla="*/ 2147483646 h 137"/>
              <a:gd name="T2" fmla="*/ 2147483646 w 279"/>
              <a:gd name="T3" fmla="*/ 2147483646 h 137"/>
              <a:gd name="T4" fmla="*/ 2147483646 w 279"/>
              <a:gd name="T5" fmla="*/ 0 h 137"/>
              <a:gd name="T6" fmla="*/ 0 60000 65536"/>
              <a:gd name="T7" fmla="*/ 0 60000 65536"/>
              <a:gd name="T8" fmla="*/ 0 60000 65536"/>
              <a:gd name="T9" fmla="*/ 0 w 279"/>
              <a:gd name="T10" fmla="*/ 0 h 137"/>
              <a:gd name="T11" fmla="*/ 279 w 279"/>
              <a:gd name="T12" fmla="*/ 137 h 1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9" h="137">
                <a:moveTo>
                  <a:pt x="0" y="137"/>
                </a:moveTo>
                <a:cubicBezTo>
                  <a:pt x="34" y="107"/>
                  <a:pt x="68" y="77"/>
                  <a:pt x="114" y="54"/>
                </a:cubicBezTo>
                <a:cubicBezTo>
                  <a:pt x="160" y="31"/>
                  <a:pt x="249" y="0"/>
                  <a:pt x="279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6879" name="Object 61">
            <a:extLst>
              <a:ext uri="{FF2B5EF4-FFF2-40B4-BE49-F238E27FC236}">
                <a16:creationId xmlns:a16="http://schemas.microsoft.com/office/drawing/2014/main" id="{62D0C3D8-50BB-44FF-82DC-9A8E0F0183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585837"/>
              </p:ext>
            </p:extLst>
          </p:nvPr>
        </p:nvGraphicFramePr>
        <p:xfrm>
          <a:off x="4876800" y="1470025"/>
          <a:ext cx="6953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3" name="Equation" r:id="rId6" imgW="698500" imgH="469900" progId="Equation.3">
                  <p:embed/>
                </p:oleObj>
              </mc:Choice>
              <mc:Fallback>
                <p:oleObj name="Equation" r:id="rId6" imgW="698500" imgH="4699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470025"/>
                        <a:ext cx="6953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>
            <a:extLst>
              <a:ext uri="{FF2B5EF4-FFF2-40B4-BE49-F238E27FC236}">
                <a16:creationId xmlns:a16="http://schemas.microsoft.com/office/drawing/2014/main" id="{EB66FF01-824A-413C-84A3-FBE34F52E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700" y="177800"/>
            <a:ext cx="7200900" cy="667545"/>
          </a:xfrm>
        </p:spPr>
        <p:txBody>
          <a:bodyPr/>
          <a:lstStyle/>
          <a:p>
            <a:pPr algn="ctr"/>
            <a:r>
              <a:rPr lang="en-US" altLang="en-US" dirty="0">
                <a:cs typeface="Times New Roman" panose="02020603050405020304" pitchFamily="18" charset="0"/>
              </a:rPr>
              <a:t>Solution</a:t>
            </a:r>
          </a:p>
        </p:txBody>
      </p:sp>
      <p:sp>
        <p:nvSpPr>
          <p:cNvPr id="66565" name="Text Box 19">
            <a:extLst>
              <a:ext uri="{FF2B5EF4-FFF2-40B4-BE49-F238E27FC236}">
                <a16:creationId xmlns:a16="http://schemas.microsoft.com/office/drawing/2014/main" id="{78A5691F-7092-4958-8F04-B6F824D16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036638"/>
            <a:ext cx="7696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From Table 1, the needed values from original Trapezoidal rule are</a:t>
            </a:r>
          </a:p>
        </p:txBody>
      </p:sp>
      <p:grpSp>
        <p:nvGrpSpPr>
          <p:cNvPr id="66566" name="Group 30">
            <a:extLst>
              <a:ext uri="{FF2B5EF4-FFF2-40B4-BE49-F238E27FC236}">
                <a16:creationId xmlns:a16="http://schemas.microsoft.com/office/drawing/2014/main" id="{9DF9EAF4-B6C0-4165-A0B7-412D1560A049}"/>
              </a:ext>
            </a:extLst>
          </p:cNvPr>
          <p:cNvGrpSpPr>
            <a:grpSpLocks/>
          </p:cNvGrpSpPr>
          <p:nvPr/>
        </p:nvGrpSpPr>
        <p:grpSpPr bwMode="auto">
          <a:xfrm>
            <a:off x="664152" y="2050256"/>
            <a:ext cx="1498600" cy="1992312"/>
            <a:chOff x="1104" y="1872"/>
            <a:chExt cx="944" cy="1255"/>
          </a:xfrm>
        </p:grpSpPr>
        <p:graphicFrame>
          <p:nvGraphicFramePr>
            <p:cNvPr id="66569" name="Object 23">
              <a:extLst>
                <a:ext uri="{FF2B5EF4-FFF2-40B4-BE49-F238E27FC236}">
                  <a16:creationId xmlns:a16="http://schemas.microsoft.com/office/drawing/2014/main" id="{4F1BC762-D8BE-4FFD-BDE2-C064C16E770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04" y="1872"/>
            <a:ext cx="906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589" name="Equation" r:id="rId3" imgW="1435100" imgH="393700" progId="Equation.3">
                    <p:embed/>
                  </p:oleObj>
                </mc:Choice>
                <mc:Fallback>
                  <p:oleObj name="Equation" r:id="rId3" imgW="1435100" imgH="3937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1872"/>
                          <a:ext cx="906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570" name="Object 22">
              <a:extLst>
                <a:ext uri="{FF2B5EF4-FFF2-40B4-BE49-F238E27FC236}">
                  <a16:creationId xmlns:a16="http://schemas.microsoft.com/office/drawing/2014/main" id="{EBC51DA6-9B3F-49AE-B970-13BEAFA7444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2" y="2188"/>
            <a:ext cx="936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590" name="Equation" r:id="rId5" imgW="1485900" imgH="393700" progId="Equation.3">
                    <p:embed/>
                  </p:oleObj>
                </mc:Choice>
                <mc:Fallback>
                  <p:oleObj name="Equation" r:id="rId5" imgW="1485900" imgH="3937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2" y="2188"/>
                          <a:ext cx="936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571" name="Object 21">
              <a:extLst>
                <a:ext uri="{FF2B5EF4-FFF2-40B4-BE49-F238E27FC236}">
                  <a16:creationId xmlns:a16="http://schemas.microsoft.com/office/drawing/2014/main" id="{BB87FABE-AE6B-4FD2-8A34-742C5BFDDF4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04" y="2535"/>
            <a:ext cx="918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591" name="Equation" r:id="rId7" imgW="1459866" imgH="393529" progId="Equation.3">
                    <p:embed/>
                  </p:oleObj>
                </mc:Choice>
                <mc:Fallback>
                  <p:oleObj name="Equation" r:id="rId7" imgW="1459866" imgH="393529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535"/>
                          <a:ext cx="918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572" name="Object 20">
              <a:extLst>
                <a:ext uri="{FF2B5EF4-FFF2-40B4-BE49-F238E27FC236}">
                  <a16:creationId xmlns:a16="http://schemas.microsoft.com/office/drawing/2014/main" id="{30C1E6FF-1F02-4BEB-85C9-5FB0AB16BD6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2" y="2881"/>
            <a:ext cx="936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592" name="Equation" r:id="rId9" imgW="1485900" imgH="393700" progId="Equation.3">
                    <p:embed/>
                  </p:oleObj>
                </mc:Choice>
                <mc:Fallback>
                  <p:oleObj name="Equation" r:id="rId9" imgW="1485900" imgH="3937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2" y="2881"/>
                          <a:ext cx="936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6567" name="Text Box 29">
            <a:extLst>
              <a:ext uri="{FF2B5EF4-FFF2-40B4-BE49-F238E27FC236}">
                <a16:creationId xmlns:a16="http://schemas.microsoft.com/office/drawing/2014/main" id="{8CAD988D-1CE9-4299-ACED-33446F93B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3" y="4300538"/>
            <a:ext cx="2789237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/>
              <a:t>where the above four values correspond to using 1, 2, 4 and 8 segment Trapezoidal rule, respectively.  </a:t>
            </a:r>
          </a:p>
        </p:txBody>
      </p:sp>
      <p:pic>
        <p:nvPicPr>
          <p:cNvPr id="66568" name="Picture 1">
            <a:extLst>
              <a:ext uri="{FF2B5EF4-FFF2-40B4-BE49-F238E27FC236}">
                <a16:creationId xmlns:a16="http://schemas.microsoft.com/office/drawing/2014/main" id="{BAB16C97-D89C-4837-AA1E-A41589159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871663"/>
            <a:ext cx="4676775" cy="368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>
            <a:extLst>
              <a:ext uri="{FF2B5EF4-FFF2-40B4-BE49-F238E27FC236}">
                <a16:creationId xmlns:a16="http://schemas.microsoft.com/office/drawing/2014/main" id="{C18F5435-ECA9-4524-A439-950CD489F1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8143" y="285244"/>
            <a:ext cx="6347713" cy="589756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cs typeface="Times New Roman" panose="02020603050405020304" pitchFamily="18" charset="0"/>
              </a:rPr>
              <a:t>Solution (cont.)</a:t>
            </a:r>
          </a:p>
        </p:txBody>
      </p:sp>
      <p:sp>
        <p:nvSpPr>
          <p:cNvPr id="67589" name="Text Box 10">
            <a:extLst>
              <a:ext uri="{FF2B5EF4-FFF2-40B4-BE49-F238E27FC236}">
                <a16:creationId xmlns:a16="http://schemas.microsoft.com/office/drawing/2014/main" id="{4CAC2266-8183-4EC5-AFDC-7065D95B9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573" y="810743"/>
            <a:ext cx="6705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To get the first order extrapolation values,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dirty="0"/>
          </a:p>
        </p:txBody>
      </p:sp>
      <p:graphicFrame>
        <p:nvGraphicFramePr>
          <p:cNvPr id="67590" name="Object 13">
            <a:extLst>
              <a:ext uri="{FF2B5EF4-FFF2-40B4-BE49-F238E27FC236}">
                <a16:creationId xmlns:a16="http://schemas.microsoft.com/office/drawing/2014/main" id="{E941712B-97E3-439D-8394-394E398E7E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643373"/>
              </p:ext>
            </p:extLst>
          </p:nvPr>
        </p:nvGraphicFramePr>
        <p:xfrm>
          <a:off x="2364637" y="1462609"/>
          <a:ext cx="4724400" cy="200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6" name="Equation" r:id="rId3" imgW="1778000" imgH="1016000" progId="Equation.3">
                  <p:embed/>
                </p:oleObj>
              </mc:Choice>
              <mc:Fallback>
                <p:oleObj name="Equation" r:id="rId3" imgW="1778000" imgH="10160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4637" y="1462609"/>
                        <a:ext cx="4724400" cy="20018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1" name="Rectangle 19">
            <a:extLst>
              <a:ext uri="{FF2B5EF4-FFF2-40B4-BE49-F238E27FC236}">
                <a16:creationId xmlns:a16="http://schemas.microsoft.com/office/drawing/2014/main" id="{422DE0DB-AA94-44E9-8EE5-FE4FD9A3F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561556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57200" algn="l"/>
                <a:tab pos="685800" algn="l"/>
              </a:tabLs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tabLst>
                <a:tab pos="457200" algn="l"/>
                <a:tab pos="6858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tabLst>
                <a:tab pos="457200" algn="l"/>
                <a:tab pos="6858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tabLst>
                <a:tab pos="457200" algn="l"/>
                <a:tab pos="6858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tabLst>
                <a:tab pos="457200" algn="l"/>
                <a:tab pos="6858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tabLst>
                <a:tab pos="457200" algn="l"/>
                <a:tab pos="6858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tabLst>
                <a:tab pos="457200" algn="l"/>
                <a:tab pos="6858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tabLst>
                <a:tab pos="457200" algn="l"/>
                <a:tab pos="6858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Similarly,</a:t>
            </a:r>
          </a:p>
        </p:txBody>
      </p:sp>
      <p:graphicFrame>
        <p:nvGraphicFramePr>
          <p:cNvPr id="67592" name="Object 26">
            <a:extLst>
              <a:ext uri="{FF2B5EF4-FFF2-40B4-BE49-F238E27FC236}">
                <a16:creationId xmlns:a16="http://schemas.microsoft.com/office/drawing/2014/main" id="{2339AB4A-AEED-42C5-A569-8F4469B92A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93777"/>
              </p:ext>
            </p:extLst>
          </p:nvPr>
        </p:nvGraphicFramePr>
        <p:xfrm>
          <a:off x="1030228" y="4247356"/>
          <a:ext cx="3513197" cy="2001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7" name="Equation" r:id="rId5" imgW="1778000" imgH="1016000" progId="Equation.3">
                  <p:embed/>
                </p:oleObj>
              </mc:Choice>
              <mc:Fallback>
                <p:oleObj name="Equation" r:id="rId5" imgW="1778000" imgH="10160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228" y="4247356"/>
                        <a:ext cx="3513197" cy="2001044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3" name="Object 32">
            <a:extLst>
              <a:ext uri="{FF2B5EF4-FFF2-40B4-BE49-F238E27FC236}">
                <a16:creationId xmlns:a16="http://schemas.microsoft.com/office/drawing/2014/main" id="{ECFAA646-AA4B-422A-8EE3-3BD2F96F26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514737"/>
              </p:ext>
            </p:extLst>
          </p:nvPr>
        </p:nvGraphicFramePr>
        <p:xfrm>
          <a:off x="4726837" y="4247501"/>
          <a:ext cx="3502763" cy="2001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8" name="Equation" r:id="rId7" imgW="1778000" imgH="1016000" progId="Equation.3">
                  <p:embed/>
                </p:oleObj>
              </mc:Choice>
              <mc:Fallback>
                <p:oleObj name="Equation" r:id="rId7" imgW="1778000" imgH="10160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6837" y="4247501"/>
                        <a:ext cx="3502763" cy="2001044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>
            <a:extLst>
              <a:ext uri="{FF2B5EF4-FFF2-40B4-BE49-F238E27FC236}">
                <a16:creationId xmlns:a16="http://schemas.microsoft.com/office/drawing/2014/main" id="{B32A20FD-11A4-4057-93DA-93EFC48F3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17500"/>
            <a:ext cx="6347713" cy="1320800"/>
          </a:xfrm>
        </p:spPr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Solution (cont.)</a:t>
            </a:r>
          </a:p>
        </p:txBody>
      </p:sp>
      <p:sp>
        <p:nvSpPr>
          <p:cNvPr id="68613" name="Text Box 79">
            <a:extLst>
              <a:ext uri="{FF2B5EF4-FFF2-40B4-BE49-F238E27FC236}">
                <a16:creationId xmlns:a16="http://schemas.microsoft.com/office/drawing/2014/main" id="{C22CA3BD-BEDF-48A7-BDB7-E3F1B5DDD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996373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For the second order extrapolation values,</a:t>
            </a:r>
          </a:p>
        </p:txBody>
      </p:sp>
      <p:graphicFrame>
        <p:nvGraphicFramePr>
          <p:cNvPr id="68614" name="Object 82">
            <a:extLst>
              <a:ext uri="{FF2B5EF4-FFF2-40B4-BE49-F238E27FC236}">
                <a16:creationId xmlns:a16="http://schemas.microsoft.com/office/drawing/2014/main" id="{6BC2534A-5EB3-4EE7-AC91-7EDA4F8FD9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398718"/>
              </p:ext>
            </p:extLst>
          </p:nvPr>
        </p:nvGraphicFramePr>
        <p:xfrm>
          <a:off x="2792857" y="1638300"/>
          <a:ext cx="3505200" cy="2017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5" name="Equation" r:id="rId3" imgW="1765300" imgH="1016000" progId="Equation.3">
                  <p:embed/>
                </p:oleObj>
              </mc:Choice>
              <mc:Fallback>
                <p:oleObj name="Equation" r:id="rId3" imgW="1765300" imgH="101600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857" y="1638300"/>
                        <a:ext cx="3505200" cy="201759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5" name="Text Box 86">
            <a:extLst>
              <a:ext uri="{FF2B5EF4-FFF2-40B4-BE49-F238E27FC236}">
                <a16:creationId xmlns:a16="http://schemas.microsoft.com/office/drawing/2014/main" id="{C78A5788-9E50-4101-B927-D20DACEF6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878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Similarly,</a:t>
            </a:r>
          </a:p>
        </p:txBody>
      </p:sp>
      <p:graphicFrame>
        <p:nvGraphicFramePr>
          <p:cNvPr id="68616" name="Object 92">
            <a:extLst>
              <a:ext uri="{FF2B5EF4-FFF2-40B4-BE49-F238E27FC236}">
                <a16:creationId xmlns:a16="http://schemas.microsoft.com/office/drawing/2014/main" id="{71E21A22-B997-499E-9DCB-E9E29A968D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161288"/>
              </p:ext>
            </p:extLst>
          </p:nvPr>
        </p:nvGraphicFramePr>
        <p:xfrm>
          <a:off x="2743200" y="4292600"/>
          <a:ext cx="3581400" cy="205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6" name="Equation" r:id="rId5" imgW="1765300" imgH="1016000" progId="Equation.3">
                  <p:embed/>
                </p:oleObj>
              </mc:Choice>
              <mc:Fallback>
                <p:oleObj name="Equation" r:id="rId5" imgW="1765300" imgH="1016000" progId="Equation.3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292600"/>
                        <a:ext cx="3581400" cy="205776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2">
            <a:extLst>
              <a:ext uri="{FF2B5EF4-FFF2-40B4-BE49-F238E27FC236}">
                <a16:creationId xmlns:a16="http://schemas.microsoft.com/office/drawing/2014/main" id="{0C6CCFBC-731A-4B96-B5E8-647D6E6342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599" y="355600"/>
            <a:ext cx="6347713" cy="1320800"/>
          </a:xfrm>
        </p:spPr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Solution (cont.)</a:t>
            </a:r>
          </a:p>
        </p:txBody>
      </p:sp>
      <p:sp>
        <p:nvSpPr>
          <p:cNvPr id="69637" name="Rectangle 11">
            <a:extLst>
              <a:ext uri="{FF2B5EF4-FFF2-40B4-BE49-F238E27FC236}">
                <a16:creationId xmlns:a16="http://schemas.microsoft.com/office/drawing/2014/main" id="{6F609A08-3429-4FC3-B87B-26B28B4D9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155" y="1066800"/>
            <a:ext cx="555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For the third order extrapolation values,</a:t>
            </a:r>
          </a:p>
        </p:txBody>
      </p:sp>
      <p:graphicFrame>
        <p:nvGraphicFramePr>
          <p:cNvPr id="69638" name="Object 14">
            <a:extLst>
              <a:ext uri="{FF2B5EF4-FFF2-40B4-BE49-F238E27FC236}">
                <a16:creationId xmlns:a16="http://schemas.microsoft.com/office/drawing/2014/main" id="{516C6351-4E91-4E37-933E-DE1ABABF7D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538880"/>
              </p:ext>
            </p:extLst>
          </p:nvPr>
        </p:nvGraphicFramePr>
        <p:xfrm>
          <a:off x="819674" y="1720995"/>
          <a:ext cx="25622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4" name="Equation" r:id="rId3" imgW="2565400" imgH="762000" progId="Equation.3">
                  <p:embed/>
                </p:oleObj>
              </mc:Choice>
              <mc:Fallback>
                <p:oleObj name="Equation" r:id="rId3" imgW="2565400" imgH="7620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674" y="1720995"/>
                        <a:ext cx="25622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13">
            <a:extLst>
              <a:ext uri="{FF2B5EF4-FFF2-40B4-BE49-F238E27FC236}">
                <a16:creationId xmlns:a16="http://schemas.microsoft.com/office/drawing/2014/main" id="{A4F0CAC0-31F7-4DDE-891F-688520BA79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645657"/>
              </p:ext>
            </p:extLst>
          </p:nvPr>
        </p:nvGraphicFramePr>
        <p:xfrm>
          <a:off x="3606099" y="1785503"/>
          <a:ext cx="30194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5" name="Equation" r:id="rId5" imgW="3022600" imgH="736600" progId="Equation.3">
                  <p:embed/>
                </p:oleObj>
              </mc:Choice>
              <mc:Fallback>
                <p:oleObj name="Equation" r:id="rId5" imgW="3022600" imgH="736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099" y="1785503"/>
                        <a:ext cx="3019425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0" name="Object 12">
            <a:extLst>
              <a:ext uri="{FF2B5EF4-FFF2-40B4-BE49-F238E27FC236}">
                <a16:creationId xmlns:a16="http://schemas.microsoft.com/office/drawing/2014/main" id="{D6CD599F-9755-43E5-8984-8310DBDB27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60087"/>
              </p:ext>
            </p:extLst>
          </p:nvPr>
        </p:nvGraphicFramePr>
        <p:xfrm>
          <a:off x="3662907" y="2728263"/>
          <a:ext cx="12192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6" name="Equation" r:id="rId7" imgW="1219200" imgH="279400" progId="Equation.3">
                  <p:embed/>
                </p:oleObj>
              </mc:Choice>
              <mc:Fallback>
                <p:oleObj name="Equation" r:id="rId7" imgW="1219200" imgH="279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907" y="2728263"/>
                        <a:ext cx="1219200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1" name="Rectangle 18">
            <a:extLst>
              <a:ext uri="{FF2B5EF4-FFF2-40B4-BE49-F238E27FC236}">
                <a16:creationId xmlns:a16="http://schemas.microsoft.com/office/drawing/2014/main" id="{FB375950-DF89-49E0-94CB-E670A7078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124" y="4567238"/>
            <a:ext cx="79279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Table 3 shows these increased correct values in a tree graph.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2">
            <a:extLst>
              <a:ext uri="{FF2B5EF4-FFF2-40B4-BE49-F238E27FC236}">
                <a16:creationId xmlns:a16="http://schemas.microsoft.com/office/drawing/2014/main" id="{2EFC7036-E51F-4DAC-9A66-E7D7A4B2B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 (cont.)</a:t>
            </a:r>
          </a:p>
        </p:txBody>
      </p:sp>
      <p:grpSp>
        <p:nvGrpSpPr>
          <p:cNvPr id="70661" name="Group 42">
            <a:extLst>
              <a:ext uri="{FF2B5EF4-FFF2-40B4-BE49-F238E27FC236}">
                <a16:creationId xmlns:a16="http://schemas.microsoft.com/office/drawing/2014/main" id="{0E9F0D1B-4195-4E44-94EC-795C69337233}"/>
              </a:ext>
            </a:extLst>
          </p:cNvPr>
          <p:cNvGrpSpPr>
            <a:grpSpLocks/>
          </p:cNvGrpSpPr>
          <p:nvPr/>
        </p:nvGrpSpPr>
        <p:grpSpPr bwMode="auto">
          <a:xfrm>
            <a:off x="985837" y="1935852"/>
            <a:ext cx="7172325" cy="3729182"/>
            <a:chOff x="288" y="2016"/>
            <a:chExt cx="4224" cy="1824"/>
          </a:xfrm>
        </p:grpSpPr>
        <p:sp>
          <p:nvSpPr>
            <p:cNvPr id="70663" name="AutoShape 5">
              <a:extLst>
                <a:ext uri="{FF2B5EF4-FFF2-40B4-BE49-F238E27FC236}">
                  <a16:creationId xmlns:a16="http://schemas.microsoft.com/office/drawing/2014/main" id="{F6BEB1F4-820E-46DF-B2FC-F3E31A93EB8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8" y="2016"/>
              <a:ext cx="4224" cy="17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5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/>
            </a:p>
          </p:txBody>
        </p:sp>
        <p:grpSp>
          <p:nvGrpSpPr>
            <p:cNvPr id="70664" name="Group 6">
              <a:extLst>
                <a:ext uri="{FF2B5EF4-FFF2-40B4-BE49-F238E27FC236}">
                  <a16:creationId xmlns:a16="http://schemas.microsoft.com/office/drawing/2014/main" id="{EC44346A-506C-4B96-8D1D-4D8E2FDC2A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2064"/>
              <a:ext cx="3979" cy="1776"/>
              <a:chOff x="1980" y="3620"/>
              <a:chExt cx="8100" cy="3060"/>
            </a:xfrm>
          </p:grpSpPr>
          <p:sp>
            <p:nvSpPr>
              <p:cNvPr id="70665" name="Text Box 7">
                <a:extLst>
                  <a:ext uri="{FF2B5EF4-FFF2-40B4-BE49-F238E27FC236}">
                    <a16:creationId xmlns:a16="http://schemas.microsoft.com/office/drawing/2014/main" id="{C4A7A2E8-8555-41B0-8EDD-CC214D16FF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0" y="3980"/>
                <a:ext cx="900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/>
                  <a:t>11868</a:t>
                </a:r>
              </a:p>
            </p:txBody>
          </p:sp>
          <p:sp>
            <p:nvSpPr>
              <p:cNvPr id="70666" name="Text Box 8">
                <a:extLst>
                  <a:ext uri="{FF2B5EF4-FFF2-40B4-BE49-F238E27FC236}">
                    <a16:creationId xmlns:a16="http://schemas.microsoft.com/office/drawing/2014/main" id="{D7399374-C656-47B2-8CED-FFEF21B335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0" y="4699"/>
                <a:ext cx="900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/>
                  <a:t>1126</a:t>
                </a:r>
              </a:p>
            </p:txBody>
          </p:sp>
          <p:sp>
            <p:nvSpPr>
              <p:cNvPr id="70667" name="Text Box 9">
                <a:extLst>
                  <a:ext uri="{FF2B5EF4-FFF2-40B4-BE49-F238E27FC236}">
                    <a16:creationId xmlns:a16="http://schemas.microsoft.com/office/drawing/2014/main" id="{870B598E-AD59-41EA-BFC3-792D235AF0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0" y="5420"/>
                <a:ext cx="900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/>
                  <a:t>11113</a:t>
                </a:r>
              </a:p>
            </p:txBody>
          </p:sp>
          <p:sp>
            <p:nvSpPr>
              <p:cNvPr id="70668" name="Text Box 10">
                <a:extLst>
                  <a:ext uri="{FF2B5EF4-FFF2-40B4-BE49-F238E27FC236}">
                    <a16:creationId xmlns:a16="http://schemas.microsoft.com/office/drawing/2014/main" id="{F865C1F0-0F03-45CF-AF6A-5CA7251347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0" y="6140"/>
                <a:ext cx="900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/>
                  <a:t>11074</a:t>
                </a:r>
              </a:p>
            </p:txBody>
          </p:sp>
          <p:grpSp>
            <p:nvGrpSpPr>
              <p:cNvPr id="70669" name="Group 11">
                <a:extLst>
                  <a:ext uri="{FF2B5EF4-FFF2-40B4-BE49-F238E27FC236}">
                    <a16:creationId xmlns:a16="http://schemas.microsoft.com/office/drawing/2014/main" id="{74149139-5725-4552-8B5E-806E68F02D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0" y="4159"/>
                <a:ext cx="717" cy="723"/>
                <a:chOff x="4343" y="1301"/>
                <a:chExt cx="553" cy="558"/>
              </a:xfrm>
            </p:grpSpPr>
            <p:sp>
              <p:nvSpPr>
                <p:cNvPr id="70698" name="Line 12">
                  <a:extLst>
                    <a:ext uri="{FF2B5EF4-FFF2-40B4-BE49-F238E27FC236}">
                      <a16:creationId xmlns:a16="http://schemas.microsoft.com/office/drawing/2014/main" id="{2994A9FC-6402-4AF6-A8DB-1CC9FF4D37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43" y="1301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/>
                </a:p>
              </p:txBody>
            </p:sp>
            <p:sp>
              <p:nvSpPr>
                <p:cNvPr id="70699" name="Line 13">
                  <a:extLst>
                    <a:ext uri="{FF2B5EF4-FFF2-40B4-BE49-F238E27FC236}">
                      <a16:creationId xmlns:a16="http://schemas.microsoft.com/office/drawing/2014/main" id="{7DE47F3F-A254-4D74-8D5A-0B19B2C900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343" y="1580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/>
                </a:p>
              </p:txBody>
            </p:sp>
          </p:grpSp>
          <p:grpSp>
            <p:nvGrpSpPr>
              <p:cNvPr id="70670" name="Group 14">
                <a:extLst>
                  <a:ext uri="{FF2B5EF4-FFF2-40B4-BE49-F238E27FC236}">
                    <a16:creationId xmlns:a16="http://schemas.microsoft.com/office/drawing/2014/main" id="{814A35CF-C2F0-4DCC-B5DA-84711930F17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0" y="4880"/>
                <a:ext cx="717" cy="722"/>
                <a:chOff x="4343" y="1301"/>
                <a:chExt cx="553" cy="558"/>
              </a:xfrm>
            </p:grpSpPr>
            <p:sp>
              <p:nvSpPr>
                <p:cNvPr id="70696" name="Line 15">
                  <a:extLst>
                    <a:ext uri="{FF2B5EF4-FFF2-40B4-BE49-F238E27FC236}">
                      <a16:creationId xmlns:a16="http://schemas.microsoft.com/office/drawing/2014/main" id="{9D0555A9-0D4C-49DF-A315-2715AB5E8A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43" y="1301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/>
                </a:p>
              </p:txBody>
            </p:sp>
            <p:sp>
              <p:nvSpPr>
                <p:cNvPr id="70697" name="Line 16">
                  <a:extLst>
                    <a:ext uri="{FF2B5EF4-FFF2-40B4-BE49-F238E27FC236}">
                      <a16:creationId xmlns:a16="http://schemas.microsoft.com/office/drawing/2014/main" id="{2CCCE4F2-E086-43F0-8719-869CCC047F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343" y="1580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/>
                </a:p>
              </p:txBody>
            </p:sp>
          </p:grpSp>
          <p:grpSp>
            <p:nvGrpSpPr>
              <p:cNvPr id="70671" name="Group 17">
                <a:extLst>
                  <a:ext uri="{FF2B5EF4-FFF2-40B4-BE49-F238E27FC236}">
                    <a16:creationId xmlns:a16="http://schemas.microsoft.com/office/drawing/2014/main" id="{1AD60AE4-7BCE-4825-B4EA-17D5D9C0FB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0" y="5600"/>
                <a:ext cx="715" cy="719"/>
                <a:chOff x="4343" y="1301"/>
                <a:chExt cx="553" cy="558"/>
              </a:xfrm>
            </p:grpSpPr>
            <p:sp>
              <p:nvSpPr>
                <p:cNvPr id="70694" name="Line 18">
                  <a:extLst>
                    <a:ext uri="{FF2B5EF4-FFF2-40B4-BE49-F238E27FC236}">
                      <a16:creationId xmlns:a16="http://schemas.microsoft.com/office/drawing/2014/main" id="{69798025-7817-4092-945F-4D5A665D4C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43" y="1301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/>
                </a:p>
              </p:txBody>
            </p:sp>
            <p:sp>
              <p:nvSpPr>
                <p:cNvPr id="70695" name="Line 19">
                  <a:extLst>
                    <a:ext uri="{FF2B5EF4-FFF2-40B4-BE49-F238E27FC236}">
                      <a16:creationId xmlns:a16="http://schemas.microsoft.com/office/drawing/2014/main" id="{5A6E7AD6-B6CE-4D56-A780-F735B4AD0D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343" y="1580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/>
                </a:p>
              </p:txBody>
            </p:sp>
          </p:grpSp>
          <p:sp>
            <p:nvSpPr>
              <p:cNvPr id="70672" name="Text Box 20">
                <a:extLst>
                  <a:ext uri="{FF2B5EF4-FFF2-40B4-BE49-F238E27FC236}">
                    <a16:creationId xmlns:a16="http://schemas.microsoft.com/office/drawing/2014/main" id="{1CE79F0F-5A38-4287-917B-F1037A885C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20" y="4340"/>
                <a:ext cx="900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/>
                  <a:t>11065</a:t>
                </a:r>
              </a:p>
            </p:txBody>
          </p:sp>
          <p:sp>
            <p:nvSpPr>
              <p:cNvPr id="70673" name="Text Box 21">
                <a:extLst>
                  <a:ext uri="{FF2B5EF4-FFF2-40B4-BE49-F238E27FC236}">
                    <a16:creationId xmlns:a16="http://schemas.microsoft.com/office/drawing/2014/main" id="{A4459E7E-402E-4FA5-B204-2A6ECA5B3C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20" y="5060"/>
                <a:ext cx="900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/>
                  <a:t>11062</a:t>
                </a:r>
              </a:p>
            </p:txBody>
          </p:sp>
          <p:sp>
            <p:nvSpPr>
              <p:cNvPr id="70674" name="Text Box 22">
                <a:extLst>
                  <a:ext uri="{FF2B5EF4-FFF2-40B4-BE49-F238E27FC236}">
                    <a16:creationId xmlns:a16="http://schemas.microsoft.com/office/drawing/2014/main" id="{9474366E-8781-492D-887D-B25FC824A3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20" y="5780"/>
                <a:ext cx="900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/>
                  <a:t>11061</a:t>
                </a:r>
              </a:p>
            </p:txBody>
          </p:sp>
          <p:grpSp>
            <p:nvGrpSpPr>
              <p:cNvPr id="70675" name="Group 23">
                <a:extLst>
                  <a:ext uri="{FF2B5EF4-FFF2-40B4-BE49-F238E27FC236}">
                    <a16:creationId xmlns:a16="http://schemas.microsoft.com/office/drawing/2014/main" id="{793FF66A-EDC5-448D-9344-A05FF72BA56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20" y="4520"/>
                <a:ext cx="717" cy="723"/>
                <a:chOff x="4343" y="1301"/>
                <a:chExt cx="553" cy="558"/>
              </a:xfrm>
            </p:grpSpPr>
            <p:sp>
              <p:nvSpPr>
                <p:cNvPr id="70692" name="Line 24">
                  <a:extLst>
                    <a:ext uri="{FF2B5EF4-FFF2-40B4-BE49-F238E27FC236}">
                      <a16:creationId xmlns:a16="http://schemas.microsoft.com/office/drawing/2014/main" id="{796224A6-7779-4A24-8531-BE65CF6CD5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43" y="1301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/>
                </a:p>
              </p:txBody>
            </p:sp>
            <p:sp>
              <p:nvSpPr>
                <p:cNvPr id="70693" name="Line 25">
                  <a:extLst>
                    <a:ext uri="{FF2B5EF4-FFF2-40B4-BE49-F238E27FC236}">
                      <a16:creationId xmlns:a16="http://schemas.microsoft.com/office/drawing/2014/main" id="{BE289E1E-9EFE-4FC1-9FB8-71B7727FF7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343" y="1580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/>
                </a:p>
              </p:txBody>
            </p:sp>
          </p:grpSp>
          <p:grpSp>
            <p:nvGrpSpPr>
              <p:cNvPr id="70676" name="Group 26">
                <a:extLst>
                  <a:ext uri="{FF2B5EF4-FFF2-40B4-BE49-F238E27FC236}">
                    <a16:creationId xmlns:a16="http://schemas.microsoft.com/office/drawing/2014/main" id="{16C2A8CD-506E-4D3B-B702-AF8DF029D48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20" y="5241"/>
                <a:ext cx="717" cy="722"/>
                <a:chOff x="4343" y="1301"/>
                <a:chExt cx="553" cy="558"/>
              </a:xfrm>
            </p:grpSpPr>
            <p:sp>
              <p:nvSpPr>
                <p:cNvPr id="70690" name="Line 27">
                  <a:extLst>
                    <a:ext uri="{FF2B5EF4-FFF2-40B4-BE49-F238E27FC236}">
                      <a16:creationId xmlns:a16="http://schemas.microsoft.com/office/drawing/2014/main" id="{C86E2DE1-BBC1-4845-99D5-459DB643B5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43" y="1301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/>
                </a:p>
              </p:txBody>
            </p:sp>
            <p:sp>
              <p:nvSpPr>
                <p:cNvPr id="70691" name="Line 28">
                  <a:extLst>
                    <a:ext uri="{FF2B5EF4-FFF2-40B4-BE49-F238E27FC236}">
                      <a16:creationId xmlns:a16="http://schemas.microsoft.com/office/drawing/2014/main" id="{99E8B795-8634-41C7-9636-9E6157EC76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343" y="1580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/>
                </a:p>
              </p:txBody>
            </p:sp>
          </p:grpSp>
          <p:sp>
            <p:nvSpPr>
              <p:cNvPr id="70677" name="Text Box 29">
                <a:extLst>
                  <a:ext uri="{FF2B5EF4-FFF2-40B4-BE49-F238E27FC236}">
                    <a16:creationId xmlns:a16="http://schemas.microsoft.com/office/drawing/2014/main" id="{2249707D-FBFD-445F-92A6-9059C92477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0" y="4700"/>
                <a:ext cx="900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/>
                  <a:t>11062</a:t>
                </a:r>
              </a:p>
            </p:txBody>
          </p:sp>
          <p:sp>
            <p:nvSpPr>
              <p:cNvPr id="70678" name="Text Box 30">
                <a:extLst>
                  <a:ext uri="{FF2B5EF4-FFF2-40B4-BE49-F238E27FC236}">
                    <a16:creationId xmlns:a16="http://schemas.microsoft.com/office/drawing/2014/main" id="{34929594-3B63-4643-9497-B449D15FCA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0" y="5420"/>
                <a:ext cx="900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/>
                  <a:t>11061</a:t>
                </a:r>
              </a:p>
            </p:txBody>
          </p:sp>
          <p:grpSp>
            <p:nvGrpSpPr>
              <p:cNvPr id="70679" name="Group 31">
                <a:extLst>
                  <a:ext uri="{FF2B5EF4-FFF2-40B4-BE49-F238E27FC236}">
                    <a16:creationId xmlns:a16="http://schemas.microsoft.com/office/drawing/2014/main" id="{13AD4437-68CF-4200-A6F1-3B252AF39A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920" y="4880"/>
                <a:ext cx="717" cy="723"/>
                <a:chOff x="4343" y="1301"/>
                <a:chExt cx="553" cy="558"/>
              </a:xfrm>
            </p:grpSpPr>
            <p:sp>
              <p:nvSpPr>
                <p:cNvPr id="70688" name="Line 32">
                  <a:extLst>
                    <a:ext uri="{FF2B5EF4-FFF2-40B4-BE49-F238E27FC236}">
                      <a16:creationId xmlns:a16="http://schemas.microsoft.com/office/drawing/2014/main" id="{24C978C6-C943-47AC-9567-EF693A6982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43" y="1301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/>
                </a:p>
              </p:txBody>
            </p:sp>
            <p:sp>
              <p:nvSpPr>
                <p:cNvPr id="70689" name="Line 33">
                  <a:extLst>
                    <a:ext uri="{FF2B5EF4-FFF2-40B4-BE49-F238E27FC236}">
                      <a16:creationId xmlns:a16="http://schemas.microsoft.com/office/drawing/2014/main" id="{68DDF2D3-3614-400E-8169-A08AB4EEEF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343" y="1580"/>
                  <a:ext cx="553" cy="2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/>
                </a:p>
              </p:txBody>
            </p:sp>
          </p:grpSp>
          <p:sp>
            <p:nvSpPr>
              <p:cNvPr id="70680" name="Text Box 34">
                <a:extLst>
                  <a:ext uri="{FF2B5EF4-FFF2-40B4-BE49-F238E27FC236}">
                    <a16:creationId xmlns:a16="http://schemas.microsoft.com/office/drawing/2014/main" id="{083D2614-C9E2-4D10-A5CB-6A1290D634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40" y="5060"/>
                <a:ext cx="900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/>
                  <a:t>11061</a:t>
                </a:r>
              </a:p>
            </p:txBody>
          </p:sp>
          <p:sp>
            <p:nvSpPr>
              <p:cNvPr id="70681" name="Text Box 35">
                <a:extLst>
                  <a:ext uri="{FF2B5EF4-FFF2-40B4-BE49-F238E27FC236}">
                    <a16:creationId xmlns:a16="http://schemas.microsoft.com/office/drawing/2014/main" id="{1355AAEB-4790-4151-B08F-931D018CF2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0" y="3980"/>
                <a:ext cx="14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 i="1"/>
                  <a:t>1-segment</a:t>
                </a:r>
                <a:endParaRPr lang="en-US" altLang="en-US" sz="1600"/>
              </a:p>
            </p:txBody>
          </p:sp>
          <p:sp>
            <p:nvSpPr>
              <p:cNvPr id="70682" name="Text Box 36">
                <a:extLst>
                  <a:ext uri="{FF2B5EF4-FFF2-40B4-BE49-F238E27FC236}">
                    <a16:creationId xmlns:a16="http://schemas.microsoft.com/office/drawing/2014/main" id="{61123F45-4225-441F-93B1-DA15502387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0" y="4700"/>
                <a:ext cx="14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 i="1"/>
                  <a:t>2-segment</a:t>
                </a:r>
                <a:endParaRPr lang="en-US" altLang="en-US" sz="1600"/>
              </a:p>
            </p:txBody>
          </p:sp>
          <p:sp>
            <p:nvSpPr>
              <p:cNvPr id="70683" name="Text Box 37">
                <a:extLst>
                  <a:ext uri="{FF2B5EF4-FFF2-40B4-BE49-F238E27FC236}">
                    <a16:creationId xmlns:a16="http://schemas.microsoft.com/office/drawing/2014/main" id="{F85978D7-911D-4B52-8FC1-7DE62751D1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0" y="5420"/>
                <a:ext cx="14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 i="1"/>
                  <a:t>4-segment</a:t>
                </a:r>
                <a:endParaRPr lang="en-US" altLang="en-US" sz="1600"/>
              </a:p>
            </p:txBody>
          </p:sp>
          <p:sp>
            <p:nvSpPr>
              <p:cNvPr id="70684" name="Text Box 38">
                <a:extLst>
                  <a:ext uri="{FF2B5EF4-FFF2-40B4-BE49-F238E27FC236}">
                    <a16:creationId xmlns:a16="http://schemas.microsoft.com/office/drawing/2014/main" id="{8B667D82-186B-48AF-8C3C-43EA241DC7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0" y="6140"/>
                <a:ext cx="14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 i="1"/>
                  <a:t>8-segment</a:t>
                </a:r>
                <a:endParaRPr lang="en-US" altLang="en-US" sz="1600"/>
              </a:p>
            </p:txBody>
          </p:sp>
          <p:sp>
            <p:nvSpPr>
              <p:cNvPr id="70685" name="Text Box 39">
                <a:extLst>
                  <a:ext uri="{FF2B5EF4-FFF2-40B4-BE49-F238E27FC236}">
                    <a16:creationId xmlns:a16="http://schemas.microsoft.com/office/drawing/2014/main" id="{4F63FD7E-BC4F-4A02-AF1D-579C3275CC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0" y="3620"/>
                <a:ext cx="14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 i="1"/>
                  <a:t>First Order</a:t>
                </a:r>
                <a:endParaRPr lang="en-US" altLang="en-US" sz="1600"/>
              </a:p>
            </p:txBody>
          </p:sp>
          <p:sp>
            <p:nvSpPr>
              <p:cNvPr id="70686" name="Text Box 40">
                <a:extLst>
                  <a:ext uri="{FF2B5EF4-FFF2-40B4-BE49-F238E27FC236}">
                    <a16:creationId xmlns:a16="http://schemas.microsoft.com/office/drawing/2014/main" id="{4E2F1E28-7214-49BB-99B8-98AC390321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60" y="3620"/>
                <a:ext cx="180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 i="1"/>
                  <a:t>Second Order</a:t>
                </a:r>
                <a:endParaRPr lang="en-US" altLang="en-US" sz="1600"/>
              </a:p>
            </p:txBody>
          </p:sp>
          <p:sp>
            <p:nvSpPr>
              <p:cNvPr id="70687" name="Text Box 41">
                <a:extLst>
                  <a:ext uri="{FF2B5EF4-FFF2-40B4-BE49-F238E27FC236}">
                    <a16:creationId xmlns:a16="http://schemas.microsoft.com/office/drawing/2014/main" id="{07E0F519-3DAD-4E3D-8934-B9975D185F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460" y="3620"/>
                <a:ext cx="16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55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50000"/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 i="1"/>
                  <a:t>Third Order</a:t>
                </a:r>
                <a:endParaRPr lang="en-US" altLang="en-US" sz="1600"/>
              </a:p>
            </p:txBody>
          </p:sp>
        </p:grpSp>
      </p:grpSp>
      <p:sp>
        <p:nvSpPr>
          <p:cNvPr id="70662" name="Rectangle 43">
            <a:extLst>
              <a:ext uri="{FF2B5EF4-FFF2-40B4-BE49-F238E27FC236}">
                <a16:creationId xmlns:a16="http://schemas.microsoft.com/office/drawing/2014/main" id="{6A440EE5-8C8E-4D19-BBF4-8053F5184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62" y="1395812"/>
            <a:ext cx="7172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/>
              <a:t>Table 3: Improved estimates of the integral value using Romberg Integration</a:t>
            </a:r>
            <a:r>
              <a:rPr lang="en-US" altLang="en-US" sz="1600" b="1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>
            <a:extLst>
              <a:ext uri="{FF2B5EF4-FFF2-40B4-BE49-F238E27FC236}">
                <a16:creationId xmlns:a16="http://schemas.microsoft.com/office/drawing/2014/main" id="{25578FEC-302E-460C-8C1C-1948EC7EE8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The Romberg Rule?</a:t>
            </a:r>
          </a:p>
        </p:txBody>
      </p:sp>
      <p:sp>
        <p:nvSpPr>
          <p:cNvPr id="38917" name="Rectangle 3">
            <a:extLst>
              <a:ext uri="{FF2B5EF4-FFF2-40B4-BE49-F238E27FC236}">
                <a16:creationId xmlns:a16="http://schemas.microsoft.com/office/drawing/2014/main" id="{0B9BF715-562E-4AF5-A354-55488C471FBE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647700" y="1738745"/>
            <a:ext cx="7848600" cy="16764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None/>
            </a:pPr>
            <a:r>
              <a:rPr lang="en-US" altLang="en-US" sz="2800" dirty="0">
                <a:cs typeface="Times New Roman" panose="02020603050405020304" pitchFamily="18" charset="0"/>
              </a:rPr>
              <a:t>    </a:t>
            </a:r>
            <a:r>
              <a:rPr lang="en-US" altLang="en-US" sz="2400" dirty="0">
                <a:cs typeface="Times New Roman" panose="02020603050405020304" pitchFamily="18" charset="0"/>
              </a:rPr>
              <a:t>Romberg Integration is an </a:t>
            </a:r>
            <a:r>
              <a:rPr lang="en-US" altLang="en-US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extrapolation formula of the Trapezoidal Rule</a:t>
            </a:r>
            <a:r>
              <a:rPr lang="en-US" altLang="en-US" sz="2400" dirty="0">
                <a:cs typeface="Times New Roman" panose="02020603050405020304" pitchFamily="18" charset="0"/>
              </a:rPr>
              <a:t> for </a:t>
            </a:r>
            <a:r>
              <a:rPr lang="en-US" altLang="en-US" sz="2400" dirty="0"/>
              <a:t>integration.  It provides a better approximation of the integral by reducing the True Error.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>
            <a:extLst>
              <a:ext uri="{FF2B5EF4-FFF2-40B4-BE49-F238E27FC236}">
                <a16:creationId xmlns:a16="http://schemas.microsoft.com/office/drawing/2014/main" id="{1C2E84CB-3F4C-455C-91DB-A0DB710D0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6712" y="388938"/>
            <a:ext cx="8410575" cy="601662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Error in Multiple Segment  Trapezoidal Rule</a:t>
            </a:r>
          </a:p>
        </p:txBody>
      </p:sp>
      <p:graphicFrame>
        <p:nvGraphicFramePr>
          <p:cNvPr id="40967" name="Object 17">
            <a:extLst>
              <a:ext uri="{FF2B5EF4-FFF2-40B4-BE49-F238E27FC236}">
                <a16:creationId xmlns:a16="http://schemas.microsoft.com/office/drawing/2014/main" id="{7407A48F-FF16-4643-BEB3-E308387440DA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6812281"/>
              </p:ext>
            </p:extLst>
          </p:nvPr>
        </p:nvGraphicFramePr>
        <p:xfrm>
          <a:off x="1343891" y="2252230"/>
          <a:ext cx="1587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8" name="Equation" r:id="rId4" imgW="1587500" imgH="838200" progId="Equation.3">
                  <p:embed/>
                </p:oleObj>
              </mc:Choice>
              <mc:Fallback>
                <p:oleObj name="Equation" r:id="rId4" imgW="1587500" imgH="838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891" y="2252230"/>
                        <a:ext cx="15875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Rectangle 3">
            <a:extLst>
              <a:ext uri="{FF2B5EF4-FFF2-40B4-BE49-F238E27FC236}">
                <a16:creationId xmlns:a16="http://schemas.microsoft.com/office/drawing/2014/main" id="{7151B18E-B6C9-4665-96BC-BF1AAF46B35A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1257300" y="1299730"/>
            <a:ext cx="7162800" cy="990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The true error in a multiple segment Trapezoidal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Rule with n segments for an integral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endParaRPr lang="en-US" altLang="en-US" sz="2800" baseline="30000" dirty="0"/>
          </a:p>
        </p:txBody>
      </p:sp>
      <p:sp>
        <p:nvSpPr>
          <p:cNvPr id="40966" name="Text Box 11">
            <a:extLst>
              <a:ext uri="{FF2B5EF4-FFF2-40B4-BE49-F238E27FC236}">
                <a16:creationId xmlns:a16="http://schemas.microsoft.com/office/drawing/2014/main" id="{5C3AE1F6-0540-40A7-B1F7-3D9C80CD5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2004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Is given by</a:t>
            </a:r>
          </a:p>
        </p:txBody>
      </p:sp>
      <p:graphicFrame>
        <p:nvGraphicFramePr>
          <p:cNvPr id="40968" name="Object 30">
            <a:extLst>
              <a:ext uri="{FF2B5EF4-FFF2-40B4-BE49-F238E27FC236}">
                <a16:creationId xmlns:a16="http://schemas.microsoft.com/office/drawing/2014/main" id="{8B77C13B-C73F-491F-8CAA-EE5E181384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637321"/>
              </p:ext>
            </p:extLst>
          </p:nvPr>
        </p:nvGraphicFramePr>
        <p:xfrm>
          <a:off x="3498273" y="3090430"/>
          <a:ext cx="3210137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9" name="Equation" r:id="rId6" imgW="2654300" imgH="1079500" progId="Equation.3">
                  <p:embed/>
                </p:oleObj>
              </mc:Choice>
              <mc:Fallback>
                <p:oleObj name="Equation" r:id="rId6" imgW="2654300" imgH="10795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8273" y="3090430"/>
                        <a:ext cx="3210137" cy="1300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9" name="Text Box 33">
            <a:extLst>
              <a:ext uri="{FF2B5EF4-FFF2-40B4-BE49-F238E27FC236}">
                <a16:creationId xmlns:a16="http://schemas.microsoft.com/office/drawing/2014/main" id="{2B8E0951-F72F-4AAF-A32E-685C7D7FF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59" y="4889500"/>
            <a:ext cx="7086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where for each </a:t>
            </a:r>
            <a:r>
              <a:rPr lang="en-US" altLang="en-US" sz="2400" i="1" dirty="0" err="1"/>
              <a:t>i</a:t>
            </a:r>
            <a:r>
              <a:rPr lang="en-US" altLang="en-US" sz="2400" dirty="0"/>
              <a:t>,    is a point somewhere in the domain ,                           .</a:t>
            </a:r>
          </a:p>
        </p:txBody>
      </p:sp>
      <p:graphicFrame>
        <p:nvGraphicFramePr>
          <p:cNvPr id="40970" name="Object 38">
            <a:extLst>
              <a:ext uri="{FF2B5EF4-FFF2-40B4-BE49-F238E27FC236}">
                <a16:creationId xmlns:a16="http://schemas.microsoft.com/office/drawing/2014/main" id="{B7265D23-A5F2-4390-9BB1-78408F0E1C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220778"/>
              </p:ext>
            </p:extLst>
          </p:nvPr>
        </p:nvGraphicFramePr>
        <p:xfrm>
          <a:off x="3564659" y="4965700"/>
          <a:ext cx="2571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0" name="Equation" r:id="rId8" imgW="253890" imgH="380835" progId="Equation.3">
                  <p:embed/>
                </p:oleObj>
              </mc:Choice>
              <mc:Fallback>
                <p:oleObj name="Equation" r:id="rId8" imgW="253890" imgH="380835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4659" y="4965700"/>
                        <a:ext cx="2571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1" name="Object 40">
            <a:extLst>
              <a:ext uri="{FF2B5EF4-FFF2-40B4-BE49-F238E27FC236}">
                <a16:creationId xmlns:a16="http://schemas.microsoft.com/office/drawing/2014/main" id="{4878D60E-5768-4D9A-A5AE-2C68AD97B1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210501"/>
              </p:ext>
            </p:extLst>
          </p:nvPr>
        </p:nvGraphicFramePr>
        <p:xfrm>
          <a:off x="2497859" y="5346700"/>
          <a:ext cx="22479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1" name="Equation" r:id="rId10" imgW="2247900" imgH="355600" progId="Equation.3">
                  <p:embed/>
                </p:oleObj>
              </mc:Choice>
              <mc:Fallback>
                <p:oleObj name="Equation" r:id="rId10" imgW="2247900" imgH="3556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859" y="5346700"/>
                        <a:ext cx="224790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>
            <a:extLst>
              <a:ext uri="{FF2B5EF4-FFF2-40B4-BE49-F238E27FC236}">
                <a16:creationId xmlns:a16="http://schemas.microsoft.com/office/drawing/2014/main" id="{7EF9CB25-DE33-4BD0-9985-6CE1F7CBC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7975"/>
            <a:ext cx="8534400" cy="682625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/>
              <a:t>Error in Multiple Segment  Trapezoidal Rule</a:t>
            </a:r>
          </a:p>
        </p:txBody>
      </p:sp>
      <p:sp>
        <p:nvSpPr>
          <p:cNvPr id="43013" name="Text Box 14">
            <a:extLst>
              <a:ext uri="{FF2B5EF4-FFF2-40B4-BE49-F238E27FC236}">
                <a16:creationId xmlns:a16="http://schemas.microsoft.com/office/drawing/2014/main" id="{C411508E-A421-4A9F-B850-634E45D96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1336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The term                   can be viewed as an </a:t>
            </a:r>
          </a:p>
        </p:txBody>
      </p:sp>
      <p:graphicFrame>
        <p:nvGraphicFramePr>
          <p:cNvPr id="43014" name="Object 15">
            <a:extLst>
              <a:ext uri="{FF2B5EF4-FFF2-40B4-BE49-F238E27FC236}">
                <a16:creationId xmlns:a16="http://schemas.microsoft.com/office/drawing/2014/main" id="{8BD4FF40-33FC-4662-B180-2019C0EF96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1981200"/>
          <a:ext cx="11049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6" name="Equation" r:id="rId3" imgW="1104900" imgH="1092200" progId="Equation.3">
                  <p:embed/>
                </p:oleObj>
              </mc:Choice>
              <mc:Fallback>
                <p:oleObj name="Equation" r:id="rId3" imgW="1104900" imgH="1092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981200"/>
                        <a:ext cx="11049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5" name="Text Box 17">
            <a:extLst>
              <a:ext uri="{FF2B5EF4-FFF2-40B4-BE49-F238E27FC236}">
                <a16:creationId xmlns:a16="http://schemas.microsoft.com/office/drawing/2014/main" id="{6617635E-C69B-48D1-A894-09402974D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9718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approximate average value of           in          .</a:t>
            </a:r>
          </a:p>
        </p:txBody>
      </p:sp>
      <p:graphicFrame>
        <p:nvGraphicFramePr>
          <p:cNvPr id="43016" name="Object 18">
            <a:extLst>
              <a:ext uri="{FF2B5EF4-FFF2-40B4-BE49-F238E27FC236}">
                <a16:creationId xmlns:a16="http://schemas.microsoft.com/office/drawing/2014/main" id="{F6C1DC4C-76D7-4A53-86DA-ACA4FA9EA6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3048000"/>
          <a:ext cx="7143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7" name="Equation" r:id="rId5" imgW="711200" imgH="368300" progId="Equation.3">
                  <p:embed/>
                </p:oleObj>
              </mc:Choice>
              <mc:Fallback>
                <p:oleObj name="Equation" r:id="rId5" imgW="711200" imgH="3683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048000"/>
                        <a:ext cx="7143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7" name="Object 23">
            <a:extLst>
              <a:ext uri="{FF2B5EF4-FFF2-40B4-BE49-F238E27FC236}">
                <a16:creationId xmlns:a16="http://schemas.microsoft.com/office/drawing/2014/main" id="{6CE9B1BD-2015-452F-92B3-D445AA7E3C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0" y="3048000"/>
          <a:ext cx="6000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8" name="Equation" r:id="rId7" imgW="596641" imgH="355446" progId="Equation.3">
                  <p:embed/>
                </p:oleObj>
              </mc:Choice>
              <mc:Fallback>
                <p:oleObj name="Equation" r:id="rId7" imgW="596641" imgH="355446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048000"/>
                        <a:ext cx="60007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8" name="Text Box 26">
            <a:extLst>
              <a:ext uri="{FF2B5EF4-FFF2-40B4-BE49-F238E27FC236}">
                <a16:creationId xmlns:a16="http://schemas.microsoft.com/office/drawing/2014/main" id="{F59B4790-F35D-4329-A7A0-8FDA02056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733800"/>
            <a:ext cx="66294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This leads us to say that the true error, E</a:t>
            </a:r>
            <a:r>
              <a:rPr lang="en-US" altLang="en-US" sz="2400" baseline="-25000"/>
              <a:t>t</a:t>
            </a:r>
            <a:r>
              <a:rPr lang="en-US" altLang="en-US" sz="2400"/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previously defined can be approximated as </a:t>
            </a:r>
          </a:p>
        </p:txBody>
      </p:sp>
      <p:graphicFrame>
        <p:nvGraphicFramePr>
          <p:cNvPr id="43019" name="Object 27">
            <a:extLst>
              <a:ext uri="{FF2B5EF4-FFF2-40B4-BE49-F238E27FC236}">
                <a16:creationId xmlns:a16="http://schemas.microsoft.com/office/drawing/2014/main" id="{3DB73DA0-60BF-4B48-8136-8E00E907A3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5029200"/>
          <a:ext cx="12096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9" name="Equation" r:id="rId9" imgW="1206500" imgH="736600" progId="Equation.3">
                  <p:embed/>
                </p:oleObj>
              </mc:Choice>
              <mc:Fallback>
                <p:oleObj name="Equation" r:id="rId9" imgW="1206500" imgH="7366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029200"/>
                        <a:ext cx="1209675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>
            <a:extLst>
              <a:ext uri="{FF2B5EF4-FFF2-40B4-BE49-F238E27FC236}">
                <a16:creationId xmlns:a16="http://schemas.microsoft.com/office/drawing/2014/main" id="{AE2934BA-4874-4DDA-B379-1D7A73E1A7A5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211138" y="247650"/>
            <a:ext cx="8732837" cy="723900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dirty="0"/>
              <a:t>Error in Multiple Segment  Trapezoidal Rule</a:t>
            </a:r>
          </a:p>
        </p:txBody>
      </p:sp>
      <p:sp>
        <p:nvSpPr>
          <p:cNvPr id="44037" name="Text Box 25">
            <a:extLst>
              <a:ext uri="{FF2B5EF4-FFF2-40B4-BE49-F238E27FC236}">
                <a16:creationId xmlns:a16="http://schemas.microsoft.com/office/drawing/2014/main" id="{84658E5F-1514-4623-BF25-3C4AF93E9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86452"/>
            <a:ext cx="3048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/>
              <a:t>Table 1 shows the results obtained for the integral using multiple segment Trapezoidal rule for</a:t>
            </a:r>
          </a:p>
        </p:txBody>
      </p:sp>
      <p:graphicFrame>
        <p:nvGraphicFramePr>
          <p:cNvPr id="259398" name="Group 326">
            <a:extLst>
              <a:ext uri="{FF2B5EF4-FFF2-40B4-BE49-F238E27FC236}">
                <a16:creationId xmlns:a16="http://schemas.microsoft.com/office/drawing/2014/main" id="{B9E7F766-5486-4C54-A24A-2C19F57B0D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146773"/>
              </p:ext>
            </p:extLst>
          </p:nvPr>
        </p:nvGraphicFramePr>
        <p:xfrm>
          <a:off x="4267200" y="1112838"/>
          <a:ext cx="4648200" cy="3657600"/>
        </p:xfrm>
        <a:graphic>
          <a:graphicData uri="http://schemas.openxmlformats.org/drawingml/2006/table">
            <a:tbl>
              <a:tblPr/>
              <a:tblGrid>
                <a:gridCol w="930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0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0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n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Value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en-US" sz="15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t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11868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807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7.296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---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11266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205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1.854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5.343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3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11153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91.4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0.8265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1.019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4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11113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51.5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0.4655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0.3594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5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11094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33.0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0.2981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0.1669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6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11084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22.9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0.2070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0.09082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7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11078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16.8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0.1521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0.05482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8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11074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12.9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0.1165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0.03560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4101" name="Object 328">
            <a:extLst>
              <a:ext uri="{FF2B5EF4-FFF2-40B4-BE49-F238E27FC236}">
                <a16:creationId xmlns:a16="http://schemas.microsoft.com/office/drawing/2014/main" id="{5A38CC5A-3BE6-48B0-A235-6F1BA4D877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521798"/>
              </p:ext>
            </p:extLst>
          </p:nvPr>
        </p:nvGraphicFramePr>
        <p:xfrm>
          <a:off x="280411" y="5421564"/>
          <a:ext cx="4568613" cy="827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8" name="Equation" r:id="rId4" imgW="4000500" imgH="736600" progId="Equation.3">
                  <p:embed/>
                </p:oleObj>
              </mc:Choice>
              <mc:Fallback>
                <p:oleObj name="Equation" r:id="rId4" imgW="4000500" imgH="736600" progId="Equation.3">
                  <p:embed/>
                  <p:pic>
                    <p:nvPicPr>
                      <p:cNvPr id="0" name="Object 3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411" y="5421564"/>
                        <a:ext cx="4568613" cy="8278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102" name="Text Box 329">
            <a:extLst>
              <a:ext uri="{FF2B5EF4-FFF2-40B4-BE49-F238E27FC236}">
                <a16:creationId xmlns:a16="http://schemas.microsoft.com/office/drawing/2014/main" id="{5F9F8932-4D2C-485D-8819-3C67D6F11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911726"/>
            <a:ext cx="5410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1" dirty="0"/>
              <a:t>Table 1: Multiple Segment Trapezoidal Rule Values</a:t>
            </a:r>
          </a:p>
        </p:txBody>
      </p:sp>
      <p:graphicFrame>
        <p:nvGraphicFramePr>
          <p:cNvPr id="44103" name="Object 332">
            <a:extLst>
              <a:ext uri="{FF2B5EF4-FFF2-40B4-BE49-F238E27FC236}">
                <a16:creationId xmlns:a16="http://schemas.microsoft.com/office/drawing/2014/main" id="{6BDB56D9-1DF0-4367-A9CA-49152372D9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83988"/>
              </p:ext>
            </p:extLst>
          </p:nvPr>
        </p:nvGraphicFramePr>
        <p:xfrm>
          <a:off x="7315200" y="1189038"/>
          <a:ext cx="5238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9" name="Equation" r:id="rId6" imgW="520474" imgH="342751" progId="Equation.3">
                  <p:embed/>
                </p:oleObj>
              </mc:Choice>
              <mc:Fallback>
                <p:oleObj name="Equation" r:id="rId6" imgW="520474" imgH="342751" progId="Equation.3">
                  <p:embed/>
                  <p:pic>
                    <p:nvPicPr>
                      <p:cNvPr id="0" name="Object 3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189038"/>
                        <a:ext cx="5238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04" name="Object 333">
            <a:extLst>
              <a:ext uri="{FF2B5EF4-FFF2-40B4-BE49-F238E27FC236}">
                <a16:creationId xmlns:a16="http://schemas.microsoft.com/office/drawing/2014/main" id="{39C688EF-9935-4189-84A3-080778D9A1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095007"/>
              </p:ext>
            </p:extLst>
          </p:nvPr>
        </p:nvGraphicFramePr>
        <p:xfrm>
          <a:off x="8153400" y="1189038"/>
          <a:ext cx="5429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0" name="Equation" r:id="rId8" imgW="545863" imgH="342751" progId="Equation.3">
                  <p:embed/>
                </p:oleObj>
              </mc:Choice>
              <mc:Fallback>
                <p:oleObj name="Equation" r:id="rId8" imgW="545863" imgH="342751" progId="Equation.3">
                  <p:embed/>
                  <p:pic>
                    <p:nvPicPr>
                      <p:cNvPr id="0" name="Object 3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1189038"/>
                        <a:ext cx="5429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105" name="TextBox 1">
            <a:extLst>
              <a:ext uri="{FF2B5EF4-FFF2-40B4-BE49-F238E27FC236}">
                <a16:creationId xmlns:a16="http://schemas.microsoft.com/office/drawing/2014/main" id="{1573207A-60C0-4E09-B9D8-DC6C72D81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9791" y="5648180"/>
            <a:ext cx="279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Exact value=11061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>
            <a:extLst>
              <a:ext uri="{FF2B5EF4-FFF2-40B4-BE49-F238E27FC236}">
                <a16:creationId xmlns:a16="http://schemas.microsoft.com/office/drawing/2014/main" id="{898AABBE-5FDC-4C50-A072-D1CAD7A65B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/>
              <a:t>Error in Multiple Segment  Trapezoidal Rule</a:t>
            </a:r>
          </a:p>
        </p:txBody>
      </p:sp>
      <p:sp>
        <p:nvSpPr>
          <p:cNvPr id="46085" name="Text Box 13">
            <a:extLst>
              <a:ext uri="{FF2B5EF4-FFF2-40B4-BE49-F238E27FC236}">
                <a16:creationId xmlns:a16="http://schemas.microsoft.com/office/drawing/2014/main" id="{317C9D75-B617-4E58-9CBB-685376C62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133600"/>
            <a:ext cx="80772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/>
              <a:t>The true error gets approximately  </a:t>
            </a:r>
            <a:r>
              <a:rPr lang="en-US" altLang="en-US" sz="2800" dirty="0">
                <a:solidFill>
                  <a:srgbClr val="FF0000"/>
                </a:solidFill>
              </a:rPr>
              <a:t>quartered as the number of segments is doubled</a:t>
            </a:r>
            <a:r>
              <a:rPr lang="en-US" altLang="en-US" sz="2800" dirty="0"/>
              <a:t>.  This information is used to get a better approximation of the integral, and is the basis of Richardson’s extrapolation.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>
            <a:extLst>
              <a:ext uri="{FF2B5EF4-FFF2-40B4-BE49-F238E27FC236}">
                <a16:creationId xmlns:a16="http://schemas.microsoft.com/office/drawing/2014/main" id="{7BA34CC2-48A6-4908-8459-117A8A04B4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44463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altLang="en-US" sz="3600" dirty="0">
                <a:cs typeface="Times New Roman" panose="02020603050405020304" pitchFamily="18" charset="0"/>
              </a:rPr>
              <a:t>Richardson’s Extrapolation for Trapezoidal Rule</a:t>
            </a:r>
          </a:p>
        </p:txBody>
      </p:sp>
      <p:sp>
        <p:nvSpPr>
          <p:cNvPr id="48133" name="Text Box 6">
            <a:extLst>
              <a:ext uri="{FF2B5EF4-FFF2-40B4-BE49-F238E27FC236}">
                <a16:creationId xmlns:a16="http://schemas.microsoft.com/office/drawing/2014/main" id="{01D95ADD-6E2C-4C72-9164-98459F9BF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120775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8134" name="Text Box 67">
            <a:extLst>
              <a:ext uri="{FF2B5EF4-FFF2-40B4-BE49-F238E27FC236}">
                <a16:creationId xmlns:a16="http://schemas.microsoft.com/office/drawing/2014/main" id="{91BB5704-8B5E-4009-890A-03BA38692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1120775"/>
            <a:ext cx="7239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The true error,     in the </a:t>
            </a:r>
            <a:r>
              <a:rPr lang="en-US" altLang="en-US" sz="2400" i="1" dirty="0"/>
              <a:t>n</a:t>
            </a:r>
            <a:r>
              <a:rPr lang="en-US" altLang="en-US" sz="2400" dirty="0"/>
              <a:t>-segment Trapezoidal rule is estimated as   </a:t>
            </a:r>
          </a:p>
        </p:txBody>
      </p:sp>
      <p:graphicFrame>
        <p:nvGraphicFramePr>
          <p:cNvPr id="48135" name="Object 70">
            <a:extLst>
              <a:ext uri="{FF2B5EF4-FFF2-40B4-BE49-F238E27FC236}">
                <a16:creationId xmlns:a16="http://schemas.microsoft.com/office/drawing/2014/main" id="{CFE32055-4DB0-4FFB-8C35-4D93230353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351512"/>
              </p:ext>
            </p:extLst>
          </p:nvPr>
        </p:nvGraphicFramePr>
        <p:xfrm>
          <a:off x="3086100" y="1196975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7" name="Equation" r:id="rId4" imgW="304668" imgH="380835" progId="Equation.3">
                  <p:embed/>
                </p:oleObj>
              </mc:Choice>
              <mc:Fallback>
                <p:oleObj name="Equation" r:id="rId4" imgW="304668" imgH="380835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1196975"/>
                        <a:ext cx="304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72">
            <a:extLst>
              <a:ext uri="{FF2B5EF4-FFF2-40B4-BE49-F238E27FC236}">
                <a16:creationId xmlns:a16="http://schemas.microsoft.com/office/drawing/2014/main" id="{78954E17-43D7-4BBC-8091-709F0281EF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352220"/>
              </p:ext>
            </p:extLst>
          </p:nvPr>
        </p:nvGraphicFramePr>
        <p:xfrm>
          <a:off x="3733800" y="1989138"/>
          <a:ext cx="1143000" cy="868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8" name="Equation" r:id="rId6" imgW="520474" imgH="393529" progId="Equation.3">
                  <p:embed/>
                </p:oleObj>
              </mc:Choice>
              <mc:Fallback>
                <p:oleObj name="Equation" r:id="rId6" imgW="520474" imgH="393529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989138"/>
                        <a:ext cx="1143000" cy="8684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7" name="Text Box 74">
            <a:extLst>
              <a:ext uri="{FF2B5EF4-FFF2-40B4-BE49-F238E27FC236}">
                <a16:creationId xmlns:a16="http://schemas.microsoft.com/office/drawing/2014/main" id="{627F59D5-9412-48FF-A28F-A5D4F6BFD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186028"/>
            <a:ext cx="78867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where </a:t>
            </a:r>
            <a:r>
              <a:rPr lang="en-US" altLang="en-US" sz="2400" i="1" dirty="0"/>
              <a:t>C</a:t>
            </a:r>
            <a:r>
              <a:rPr lang="en-US" altLang="en-US" sz="2400" dirty="0"/>
              <a:t> is an </a:t>
            </a:r>
            <a:r>
              <a:rPr lang="en-US" altLang="en-US" sz="2400" i="1" dirty="0"/>
              <a:t>approximate constant</a:t>
            </a:r>
            <a:r>
              <a:rPr lang="en-US" altLang="en-US" sz="2400" dirty="0"/>
              <a:t> of proportionality.  Since</a:t>
            </a:r>
          </a:p>
        </p:txBody>
      </p:sp>
      <p:graphicFrame>
        <p:nvGraphicFramePr>
          <p:cNvPr id="48138" name="Object 75">
            <a:extLst>
              <a:ext uri="{FF2B5EF4-FFF2-40B4-BE49-F238E27FC236}">
                <a16:creationId xmlns:a16="http://schemas.microsoft.com/office/drawing/2014/main" id="{8DB01CCF-4AB3-4837-9157-D4DFD4F34C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32375"/>
              </p:ext>
            </p:extLst>
          </p:nvPr>
        </p:nvGraphicFramePr>
        <p:xfrm>
          <a:off x="2722515" y="4007210"/>
          <a:ext cx="3165569" cy="772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9" name="Equation" r:id="rId8" imgW="1562100" imgH="381000" progId="Equation.3">
                  <p:embed/>
                </p:oleObj>
              </mc:Choice>
              <mc:Fallback>
                <p:oleObj name="Equation" r:id="rId8" imgW="1562100" imgH="381000" progId="Equation.3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2515" y="4007210"/>
                        <a:ext cx="3165569" cy="7720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9" name="Text Box 77">
            <a:extLst>
              <a:ext uri="{FF2B5EF4-FFF2-40B4-BE49-F238E27FC236}">
                <a16:creationId xmlns:a16="http://schemas.microsoft.com/office/drawing/2014/main" id="{D07371C6-52C3-4890-928E-4000A618B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3340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Where TV = true value and      = approx. value</a:t>
            </a:r>
          </a:p>
        </p:txBody>
      </p:sp>
      <p:graphicFrame>
        <p:nvGraphicFramePr>
          <p:cNvPr id="48140" name="Object 78">
            <a:extLst>
              <a:ext uri="{FF2B5EF4-FFF2-40B4-BE49-F238E27FC236}">
                <a16:creationId xmlns:a16="http://schemas.microsoft.com/office/drawing/2014/main" id="{EB3E7405-934F-48E2-AFE2-47BFB9AB35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5410200"/>
          <a:ext cx="2762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0" name="Equation" r:id="rId10" imgW="279279" imgH="380835" progId="Equation.3">
                  <p:embed/>
                </p:oleObj>
              </mc:Choice>
              <mc:Fallback>
                <p:oleObj name="Equation" r:id="rId10" imgW="279279" imgH="380835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410200"/>
                        <a:ext cx="2762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>
            <a:extLst>
              <a:ext uri="{FF2B5EF4-FFF2-40B4-BE49-F238E27FC236}">
                <a16:creationId xmlns:a16="http://schemas.microsoft.com/office/drawing/2014/main" id="{2198EA5A-CCE6-4443-A0FD-36EBA3699B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" y="284018"/>
            <a:ext cx="8915400" cy="706582"/>
          </a:xfrm>
        </p:spPr>
        <p:txBody>
          <a:bodyPr>
            <a:normAutofit fontScale="90000"/>
          </a:bodyPr>
          <a:lstStyle/>
          <a:p>
            <a:r>
              <a:rPr lang="en-US" altLang="en-US" sz="3600" dirty="0">
                <a:cs typeface="Times New Roman" panose="02020603050405020304" pitchFamily="18" charset="0"/>
              </a:rPr>
              <a:t>Richardson’s Extrapolation for Trapezoidal Rule</a:t>
            </a:r>
          </a:p>
        </p:txBody>
      </p:sp>
      <p:sp>
        <p:nvSpPr>
          <p:cNvPr id="50181" name="Text Box 19">
            <a:extLst>
              <a:ext uri="{FF2B5EF4-FFF2-40B4-BE49-F238E27FC236}">
                <a16:creationId xmlns:a16="http://schemas.microsoft.com/office/drawing/2014/main" id="{D6F51966-347A-4EF3-B20F-97B0785DE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782" y="1143000"/>
            <a:ext cx="76754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From the previous development, it can be shown that</a:t>
            </a:r>
          </a:p>
        </p:txBody>
      </p:sp>
      <p:graphicFrame>
        <p:nvGraphicFramePr>
          <p:cNvPr id="50182" name="Object 20">
            <a:extLst>
              <a:ext uri="{FF2B5EF4-FFF2-40B4-BE49-F238E27FC236}">
                <a16:creationId xmlns:a16="http://schemas.microsoft.com/office/drawing/2014/main" id="{29528A95-CB51-4DE0-99B4-6E55C45815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062976"/>
              </p:ext>
            </p:extLst>
          </p:nvPr>
        </p:nvGraphicFramePr>
        <p:xfrm>
          <a:off x="2667000" y="1757065"/>
          <a:ext cx="2941245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2" name="Equation" r:id="rId4" imgW="1028254" imgH="431613" progId="Equation.3">
                  <p:embed/>
                </p:oleObj>
              </mc:Choice>
              <mc:Fallback>
                <p:oleObj name="Equation" r:id="rId4" imgW="1028254" imgH="431613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757065"/>
                        <a:ext cx="2941245" cy="123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3" name="Text Box 22">
            <a:extLst>
              <a:ext uri="{FF2B5EF4-FFF2-40B4-BE49-F238E27FC236}">
                <a16:creationId xmlns:a16="http://schemas.microsoft.com/office/drawing/2014/main" id="{1C5DF844-D258-410C-AAB1-234E5E9BF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22" y="3050232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when the segment size is doubled and that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184" name="Object 23">
                <a:extLst>
                  <a:ext uri="{FF2B5EF4-FFF2-40B4-BE49-F238E27FC236}">
                    <a16:creationId xmlns:a16="http://schemas.microsoft.com/office/drawing/2014/main" id="{EBAFA9CB-B5FC-402A-9BCB-1468F321C682}"/>
                  </a:ext>
                </a:extLst>
              </p:cNvPr>
              <p:cNvSpPr txBox="1"/>
              <p:nvPr/>
            </p:nvSpPr>
            <p:spPr bwMode="auto">
              <a:xfrm>
                <a:off x="2057400" y="3902073"/>
                <a:ext cx="4114800" cy="11874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𝑇𝑉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0184" name="Object 23">
                <a:extLst>
                  <a:ext uri="{FF2B5EF4-FFF2-40B4-BE49-F238E27FC236}">
                    <a16:creationId xmlns:a16="http://schemas.microsoft.com/office/drawing/2014/main" id="{EBAFA9CB-B5FC-402A-9BCB-1468F321C6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7400" y="3902073"/>
                <a:ext cx="4114800" cy="11874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185" name="Text Box 26">
            <a:extLst>
              <a:ext uri="{FF2B5EF4-FFF2-40B4-BE49-F238E27FC236}">
                <a16:creationId xmlns:a16="http://schemas.microsoft.com/office/drawing/2014/main" id="{3A96B286-D7B3-40B8-BA7B-8CAF727E1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4102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which is Richardson’s Extrapolation.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powerpoint_template</Template>
  <TotalTime>2034</TotalTime>
  <Words>948</Words>
  <Application>Microsoft Office PowerPoint</Application>
  <PresentationFormat>On-screen Show (4:3)</PresentationFormat>
  <Paragraphs>198</Paragraphs>
  <Slides>24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Arial</vt:lpstr>
      <vt:lpstr>Cambria Math</vt:lpstr>
      <vt:lpstr>Tahoma</vt:lpstr>
      <vt:lpstr>Times New Roman</vt:lpstr>
      <vt:lpstr>Trebuchet MS</vt:lpstr>
      <vt:lpstr>Trebuchet MS (Headings)</vt:lpstr>
      <vt:lpstr>Wingdings</vt:lpstr>
      <vt:lpstr>Wingdings 3</vt:lpstr>
      <vt:lpstr>1_Blends</vt:lpstr>
      <vt:lpstr>Blends</vt:lpstr>
      <vt:lpstr>Facet</vt:lpstr>
      <vt:lpstr>Equation</vt:lpstr>
      <vt:lpstr>Numerical Computation and Optimization</vt:lpstr>
      <vt:lpstr>Basis of Romberg Rule</vt:lpstr>
      <vt:lpstr>What is The Romberg Rule?</vt:lpstr>
      <vt:lpstr>Error in Multiple Segment  Trapezoidal Rule</vt:lpstr>
      <vt:lpstr>Error in Multiple Segment  Trapezoidal Rule</vt:lpstr>
      <vt:lpstr>Error in Multiple Segment  Trapezoidal Rule</vt:lpstr>
      <vt:lpstr>Error in Multiple Segment  Trapezoidal Rule</vt:lpstr>
      <vt:lpstr>Richardson’s Extrapolation for Trapezoidal Rule</vt:lpstr>
      <vt:lpstr>Richardson’s Extrapolation for Trapezoidal Rule</vt:lpstr>
      <vt:lpstr>Example 1 </vt:lpstr>
      <vt:lpstr>Solution</vt:lpstr>
      <vt:lpstr>Solution (cont.)</vt:lpstr>
      <vt:lpstr>Solution (cont.)</vt:lpstr>
      <vt:lpstr>Solution (cont.)</vt:lpstr>
      <vt:lpstr>Romberg Integration</vt:lpstr>
      <vt:lpstr>Romberg Integration</vt:lpstr>
      <vt:lpstr>Romberg Integration</vt:lpstr>
      <vt:lpstr>Romberg Integration</vt:lpstr>
      <vt:lpstr>Example 2</vt:lpstr>
      <vt:lpstr>Solution</vt:lpstr>
      <vt:lpstr>Solution (cont.)</vt:lpstr>
      <vt:lpstr>Solution (cont.)</vt:lpstr>
      <vt:lpstr>Solution (cont.)</vt:lpstr>
      <vt:lpstr>Solution (cont.)</vt:lpstr>
    </vt:vector>
  </TitlesOfParts>
  <Company>Holistic Numerical Methods Institute</Company>
  <LinksUpToDate>false</LinksUpToDate>
  <SharedDoc>false</SharedDoc>
  <HyperlinkBase>http://numericalmethods.eng.usf.edu/mws/gen/07int/mws_gen_int_ppt_romberg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Romberg Rule</dc:title>
  <dc:subject>Integration</dc:subject>
  <dc:creator>Autar Kaw, Charlie Barker</dc:creator>
  <cp:keywords>Power Point Romberg Rule</cp:keywords>
  <dc:description>A power point presentation showing how the Romberg Rule works.</dc:description>
  <cp:lastModifiedBy>Ahmed Abid</cp:lastModifiedBy>
  <cp:revision>129</cp:revision>
  <cp:lastPrinted>1999-03-26T19:03:37Z</cp:lastPrinted>
  <dcterms:created xsi:type="dcterms:W3CDTF">1998-11-18T16:33:10Z</dcterms:created>
  <dcterms:modified xsi:type="dcterms:W3CDTF">2018-10-23T18:26:18Z</dcterms:modified>
  <cp:category>gen</cp:category>
</cp:coreProperties>
</file>