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74" r:id="rId4"/>
    <p:sldId id="288" r:id="rId5"/>
    <p:sldId id="273" r:id="rId6"/>
    <p:sldId id="275" r:id="rId7"/>
    <p:sldId id="276" r:id="rId8"/>
    <p:sldId id="278" r:id="rId9"/>
    <p:sldId id="279" r:id="rId10"/>
    <p:sldId id="280" r:id="rId11"/>
    <p:sldId id="282" r:id="rId12"/>
    <p:sldId id="302" r:id="rId13"/>
    <p:sldId id="303" r:id="rId14"/>
    <p:sldId id="304" r:id="rId15"/>
    <p:sldId id="281" r:id="rId16"/>
    <p:sldId id="283" r:id="rId17"/>
    <p:sldId id="284"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9AF-B061-4065-80EE-ECFB026FFE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560D9D-9AB4-461D-B698-8CEB7E668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5135C-C9D0-4579-88E9-0DD1F34995BD}"/>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5" name="Footer Placeholder 4">
            <a:extLst>
              <a:ext uri="{FF2B5EF4-FFF2-40B4-BE49-F238E27FC236}">
                <a16:creationId xmlns:a16="http://schemas.microsoft.com/office/drawing/2014/main" id="{20431E0F-B9B3-40FD-8242-C6C6FC227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C9A57-E608-4636-AE90-4A32FF2A3F70}"/>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193976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CFA7-1793-42AE-BD9F-25585EF76C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6FC6E8-E575-4B4A-BCC8-10594D672C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24746-97F2-46AF-B13C-277E34CD4F31}"/>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5" name="Footer Placeholder 4">
            <a:extLst>
              <a:ext uri="{FF2B5EF4-FFF2-40B4-BE49-F238E27FC236}">
                <a16:creationId xmlns:a16="http://schemas.microsoft.com/office/drawing/2014/main" id="{187021A5-3F5E-41C6-B1C2-E5F2B13BE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90E30-5434-4816-AF1B-9CB07B45E025}"/>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242857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D9814-0965-4CB6-880F-D012558DC9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7FA08C-8FDB-4CF5-B70E-E3FB3EEFC4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897DB-F2D4-4B9E-B044-5972491AC4EB}"/>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5" name="Footer Placeholder 4">
            <a:extLst>
              <a:ext uri="{FF2B5EF4-FFF2-40B4-BE49-F238E27FC236}">
                <a16:creationId xmlns:a16="http://schemas.microsoft.com/office/drawing/2014/main" id="{B6B87575-E28E-4532-8E9E-217E67679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F05B3-A0A7-40B0-8426-72869DB3E949}"/>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298201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1552-8ED6-4B35-A997-DCAFB4825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E38B4-6B0E-46F4-8DEA-F943B41659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56B4A-9B99-4247-8137-993C065DD948}"/>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5" name="Footer Placeholder 4">
            <a:extLst>
              <a:ext uri="{FF2B5EF4-FFF2-40B4-BE49-F238E27FC236}">
                <a16:creationId xmlns:a16="http://schemas.microsoft.com/office/drawing/2014/main" id="{698A03E7-BA56-49E8-8AEF-878B4BDF6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665E9-B1F7-4EED-827D-E7E856037E77}"/>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124700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C497-5D95-4595-ACEB-9D0008CA5D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5109-67FC-4733-BFF6-D600863122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4E72ED-78DB-42BE-A21E-70D4201E86D8}"/>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5" name="Footer Placeholder 4">
            <a:extLst>
              <a:ext uri="{FF2B5EF4-FFF2-40B4-BE49-F238E27FC236}">
                <a16:creationId xmlns:a16="http://schemas.microsoft.com/office/drawing/2014/main" id="{17D3EB74-730F-401D-B336-20A6BA5F9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1303A-4D92-4FCC-B9C9-C74D53AD4670}"/>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321870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3978-9C40-4279-BE79-3D3BBF7B3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0AF56-D097-4DBE-BA51-5F5EE9874A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5414B-9666-4C88-9644-B06459888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3C944-DFC7-467C-B40A-3E8FBB77E155}"/>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6" name="Footer Placeholder 5">
            <a:extLst>
              <a:ext uri="{FF2B5EF4-FFF2-40B4-BE49-F238E27FC236}">
                <a16:creationId xmlns:a16="http://schemas.microsoft.com/office/drawing/2014/main" id="{1B38797B-D43A-4B25-AE89-866C673BF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6006C-7FA3-4AB9-87FD-024D8A4F9CFC}"/>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230805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E279-4562-4469-900A-D974B7332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E26D2D-1EFA-4410-ACCD-592FAD7A7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AFCD69-BF6C-4FB3-8907-74F75173B8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5FDE84-B9A8-4C4F-8629-F122D529F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BCE6C5-5913-4813-BCE7-36A4933AF2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327B9-B668-46F5-821D-209CBFF8E66E}"/>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8" name="Footer Placeholder 7">
            <a:extLst>
              <a:ext uri="{FF2B5EF4-FFF2-40B4-BE49-F238E27FC236}">
                <a16:creationId xmlns:a16="http://schemas.microsoft.com/office/drawing/2014/main" id="{CDA46966-33DF-4AE2-BD48-4FC29B84A6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C2E17-231A-4825-B26A-B45D2F17EA81}"/>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273964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988B-E6B7-4186-9AA6-1206FFD4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DF3DA-4B77-4EB4-9D73-D13C99895DF3}"/>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4" name="Footer Placeholder 3">
            <a:extLst>
              <a:ext uri="{FF2B5EF4-FFF2-40B4-BE49-F238E27FC236}">
                <a16:creationId xmlns:a16="http://schemas.microsoft.com/office/drawing/2014/main" id="{3F26D324-D7A4-4DC9-A02B-35385C6C40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AA2BF-ECF3-4628-BD49-54BF7C3C6D18}"/>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346069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77099-E754-4A00-9CC1-BF44B4B26E6D}"/>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3" name="Footer Placeholder 2">
            <a:extLst>
              <a:ext uri="{FF2B5EF4-FFF2-40B4-BE49-F238E27FC236}">
                <a16:creationId xmlns:a16="http://schemas.microsoft.com/office/drawing/2014/main" id="{49C196F8-1AE2-4338-BB8B-D02C82226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E29D7F-7F4D-4CF6-B3A6-6926316B0CF4}"/>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32863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229F-FF5E-4B5C-80D6-683CE145F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E60EC-1CFC-4DFF-B048-2795320F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713E20-EB9D-46EA-A5E9-3EE75A7F7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3EDE90-6FBA-4E7D-AA0C-3766D21D07E9}"/>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6" name="Footer Placeholder 5">
            <a:extLst>
              <a:ext uri="{FF2B5EF4-FFF2-40B4-BE49-F238E27FC236}">
                <a16:creationId xmlns:a16="http://schemas.microsoft.com/office/drawing/2014/main" id="{D5B9116F-B084-4D88-B0E1-F0785DDC6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52BAF-CF60-445F-8587-4F8AD5F966AF}"/>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184880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BC6F-5000-4EB2-935C-201E20A65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AB2B96-4F75-4807-AF88-98BA9EF223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DBA43F-C1B0-4E78-A91B-F8CE4DB69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B52E27-4475-4132-8B00-FFC73873CB56}"/>
              </a:ext>
            </a:extLst>
          </p:cNvPr>
          <p:cNvSpPr>
            <a:spLocks noGrp="1"/>
          </p:cNvSpPr>
          <p:nvPr>
            <p:ph type="dt" sz="half" idx="10"/>
          </p:nvPr>
        </p:nvSpPr>
        <p:spPr/>
        <p:txBody>
          <a:bodyPr/>
          <a:lstStyle/>
          <a:p>
            <a:fld id="{5A504E1D-FD7B-438C-8A2A-62EF533D8201}" type="datetimeFigureOut">
              <a:rPr lang="en-US" smtClean="0"/>
              <a:t>10/6/2018</a:t>
            </a:fld>
            <a:endParaRPr lang="en-US"/>
          </a:p>
        </p:txBody>
      </p:sp>
      <p:sp>
        <p:nvSpPr>
          <p:cNvPr id="6" name="Footer Placeholder 5">
            <a:extLst>
              <a:ext uri="{FF2B5EF4-FFF2-40B4-BE49-F238E27FC236}">
                <a16:creationId xmlns:a16="http://schemas.microsoft.com/office/drawing/2014/main" id="{3040AE87-3344-4559-8F57-57FD2D216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F4F7F-7FC7-4C72-B253-5649F5222927}"/>
              </a:ext>
            </a:extLst>
          </p:cNvPr>
          <p:cNvSpPr>
            <a:spLocks noGrp="1"/>
          </p:cNvSpPr>
          <p:nvPr>
            <p:ph type="sldNum" sz="quarter" idx="12"/>
          </p:nvPr>
        </p:nvSpPr>
        <p:spPr/>
        <p:txBody>
          <a:bodyPr/>
          <a:lstStyle/>
          <a:p>
            <a:fld id="{84D896D3-9072-4A00-AE6B-6BB984743567}" type="slidenum">
              <a:rPr lang="en-US" smtClean="0"/>
              <a:t>‹#›</a:t>
            </a:fld>
            <a:endParaRPr lang="en-US"/>
          </a:p>
        </p:txBody>
      </p:sp>
    </p:spTree>
    <p:extLst>
      <p:ext uri="{BB962C8B-B14F-4D97-AF65-F5344CB8AC3E}">
        <p14:creationId xmlns:p14="http://schemas.microsoft.com/office/powerpoint/2010/main" val="18049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70E83-BECE-4961-9555-29FC1706F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7EF90-4C1A-4D38-8B54-6EB751F49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CEF9C-D82F-4E64-9279-63E411E75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04E1D-FD7B-438C-8A2A-62EF533D8201}" type="datetimeFigureOut">
              <a:rPr lang="en-US" smtClean="0"/>
              <a:t>10/6/2018</a:t>
            </a:fld>
            <a:endParaRPr lang="en-US"/>
          </a:p>
        </p:txBody>
      </p:sp>
      <p:sp>
        <p:nvSpPr>
          <p:cNvPr id="5" name="Footer Placeholder 4">
            <a:extLst>
              <a:ext uri="{FF2B5EF4-FFF2-40B4-BE49-F238E27FC236}">
                <a16:creationId xmlns:a16="http://schemas.microsoft.com/office/drawing/2014/main" id="{62B0DB18-D10C-4D88-8ED2-ADC3BBF05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CF60E-7F37-4630-8446-2F2423025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896D3-9072-4A00-AE6B-6BB984743567}" type="slidenum">
              <a:rPr lang="en-US" smtClean="0"/>
              <a:t>‹#›</a:t>
            </a:fld>
            <a:endParaRPr lang="en-US"/>
          </a:p>
        </p:txBody>
      </p:sp>
    </p:spTree>
    <p:extLst>
      <p:ext uri="{BB962C8B-B14F-4D97-AF65-F5344CB8AC3E}">
        <p14:creationId xmlns:p14="http://schemas.microsoft.com/office/powerpoint/2010/main" val="293927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B17E-27B1-4B2B-A764-B955F2CFE1ED}"/>
              </a:ext>
            </a:extLst>
          </p:cNvPr>
          <p:cNvSpPr>
            <a:spLocks noGrp="1"/>
          </p:cNvSpPr>
          <p:nvPr>
            <p:ph type="ctrTitle"/>
          </p:nvPr>
        </p:nvSpPr>
        <p:spPr>
          <a:xfrm>
            <a:off x="637309" y="471054"/>
            <a:ext cx="11055927" cy="1898073"/>
          </a:xfrm>
        </p:spPr>
        <p:txBody>
          <a:bodyPr>
            <a:normAutofit/>
          </a:bodyPr>
          <a:lstStyle/>
          <a:p>
            <a:r>
              <a:rPr lang="en-US" b="1" dirty="0">
                <a:solidFill>
                  <a:srgbClr val="FF0000"/>
                </a:solidFill>
                <a:effectLst>
                  <a:outerShdw blurRad="38100" dist="38100" dir="2700000" algn="tl">
                    <a:srgbClr val="000000">
                      <a:alpha val="43137"/>
                    </a:srgbClr>
                  </a:outerShdw>
                </a:effectLst>
                <a:latin typeface="Trebuchet MS (Headings)"/>
              </a:rPr>
              <a:t>Numerical</a:t>
            </a:r>
            <a:r>
              <a:rPr lang="en-US" b="1"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latin typeface="Trebuchet MS (Headings)"/>
              </a:rPr>
              <a:t>Computation and Optimization</a:t>
            </a:r>
            <a:endParaRPr lang="en-US" sz="8000" dirty="0"/>
          </a:p>
        </p:txBody>
      </p:sp>
      <p:sp>
        <p:nvSpPr>
          <p:cNvPr id="3" name="Subtitle 2">
            <a:extLst>
              <a:ext uri="{FF2B5EF4-FFF2-40B4-BE49-F238E27FC236}">
                <a16:creationId xmlns:a16="http://schemas.microsoft.com/office/drawing/2014/main" id="{ED9048C4-002E-4B71-A0EE-40B85E6B7F02}"/>
              </a:ext>
            </a:extLst>
          </p:cNvPr>
          <p:cNvSpPr>
            <a:spLocks noGrp="1"/>
          </p:cNvSpPr>
          <p:nvPr>
            <p:ph type="subTitle" idx="1"/>
          </p:nvPr>
        </p:nvSpPr>
        <p:spPr>
          <a:xfrm>
            <a:off x="637309" y="3241964"/>
            <a:ext cx="11055927" cy="3144982"/>
          </a:xfrm>
        </p:spPr>
        <p:txBody>
          <a:bodyPr>
            <a:normAutofit fontScale="25000" lnSpcReduction="20000"/>
          </a:bodyPr>
          <a:lstStyle/>
          <a:p>
            <a:r>
              <a:rPr lang="en-US" sz="14800" b="1" dirty="0">
                <a:solidFill>
                  <a:srgbClr val="002060"/>
                </a:solidFill>
                <a:effectLst>
                  <a:outerShdw blurRad="38100" dist="38100" dir="2700000" algn="tl">
                    <a:srgbClr val="000000">
                      <a:alpha val="43137"/>
                    </a:srgbClr>
                  </a:outerShdw>
                </a:effectLst>
                <a:latin typeface="Trebuchet MS (Headings)"/>
              </a:rPr>
              <a:t>Solution of Linear Algebraic Equations</a:t>
            </a:r>
          </a:p>
          <a:p>
            <a:r>
              <a:rPr lang="en-US" sz="14800" b="1" dirty="0">
                <a:solidFill>
                  <a:srgbClr val="FF0000"/>
                </a:solidFill>
                <a:effectLst>
                  <a:outerShdw blurRad="38100" dist="38100" dir="2700000" algn="tl">
                    <a:srgbClr val="000000">
                      <a:alpha val="43137"/>
                    </a:srgbClr>
                  </a:outerShdw>
                </a:effectLst>
                <a:latin typeface="Trebuchet MS (Headings)"/>
              </a:rPr>
              <a:t>Gaussian Elimination</a:t>
            </a:r>
          </a:p>
          <a:p>
            <a:endParaRPr lang="en-US" sz="9500" b="1" dirty="0">
              <a:solidFill>
                <a:srgbClr val="0070C0"/>
              </a:solidFill>
              <a:effectLst>
                <a:outerShdw blurRad="38100" dist="38100" dir="2700000" algn="tl">
                  <a:srgbClr val="000000">
                    <a:alpha val="43137"/>
                  </a:srgbClr>
                </a:outerShdw>
              </a:effectLst>
              <a:latin typeface="Trebuchet MS (Headings)"/>
              <a:ea typeface="+mj-ea"/>
              <a:cs typeface="+mj-cs"/>
            </a:endParaRPr>
          </a:p>
          <a:p>
            <a:r>
              <a:rPr lang="en-US" sz="20300" b="1" dirty="0">
                <a:solidFill>
                  <a:srgbClr val="0070C0"/>
                </a:solidFill>
                <a:effectLst>
                  <a:outerShdw blurRad="38100" dist="38100" dir="2700000" algn="tl">
                    <a:srgbClr val="000000">
                      <a:alpha val="43137"/>
                    </a:srgbClr>
                  </a:outerShdw>
                </a:effectLst>
                <a:latin typeface="Trebuchet MS (Headings)"/>
                <a:ea typeface="+mj-ea"/>
                <a:cs typeface="+mj-cs"/>
              </a:rPr>
              <a:t>NAIVE GAUSS ELIMINATION</a:t>
            </a:r>
          </a:p>
          <a:p>
            <a:pPr>
              <a:lnSpc>
                <a:spcPct val="110000"/>
              </a:lnSpc>
              <a:spcBef>
                <a:spcPts val="0"/>
              </a:spcBef>
            </a:pPr>
            <a:endParaRPr lang="en-US" sz="3200" dirty="0">
              <a:solidFill>
                <a:schemeClr val="tx2"/>
              </a:solidFill>
              <a:effectLst>
                <a:outerShdw blurRad="38100" dist="38100" dir="2700000" algn="tl">
                  <a:srgbClr val="000000">
                    <a:alpha val="43137"/>
                  </a:srgbClr>
                </a:outerShdw>
              </a:effectLst>
            </a:endParaRPr>
          </a:p>
          <a:p>
            <a:pPr>
              <a:lnSpc>
                <a:spcPct val="110000"/>
              </a:lnSpc>
              <a:spcBef>
                <a:spcPts val="0"/>
              </a:spcBef>
            </a:pPr>
            <a:endParaRPr lang="en-US" sz="3200" dirty="0">
              <a:solidFill>
                <a:schemeClr val="tx2"/>
              </a:solidFill>
              <a:effectLst>
                <a:outerShdw blurRad="38100" dist="38100" dir="2700000" algn="tl">
                  <a:srgbClr val="000000">
                    <a:alpha val="43137"/>
                  </a:srgbClr>
                </a:outerShdw>
              </a:effectLst>
            </a:endParaRPr>
          </a:p>
          <a:p>
            <a:pPr>
              <a:lnSpc>
                <a:spcPct val="110000"/>
              </a:lnSpc>
              <a:spcBef>
                <a:spcPts val="0"/>
              </a:spcBef>
            </a:pPr>
            <a:endParaRPr lang="en-US" sz="3200" dirty="0">
              <a:solidFill>
                <a:schemeClr val="tx2"/>
              </a:solidFill>
              <a:effectLst>
                <a:outerShdw blurRad="38100" dist="38100" dir="2700000" algn="tl">
                  <a:srgbClr val="000000">
                    <a:alpha val="43137"/>
                  </a:srgbClr>
                </a:outerShdw>
              </a:effectLst>
            </a:endParaRPr>
          </a:p>
          <a:p>
            <a:pPr>
              <a:lnSpc>
                <a:spcPct val="110000"/>
              </a:lnSpc>
              <a:spcBef>
                <a:spcPts val="0"/>
              </a:spcBef>
            </a:pPr>
            <a:r>
              <a:rPr lang="en-US" sz="5900" dirty="0">
                <a:solidFill>
                  <a:schemeClr val="tx2"/>
                </a:solidFill>
                <a:effectLst>
                  <a:outerShdw blurRad="38100" dist="38100" dir="2700000" algn="tl">
                    <a:srgbClr val="000000">
                      <a:alpha val="43137"/>
                    </a:srgbClr>
                  </a:outerShdw>
                </a:effectLst>
              </a:rPr>
              <a:t>By</a:t>
            </a:r>
          </a:p>
          <a:p>
            <a:pPr>
              <a:lnSpc>
                <a:spcPct val="110000"/>
              </a:lnSpc>
              <a:spcBef>
                <a:spcPts val="0"/>
              </a:spcBef>
            </a:pPr>
            <a:r>
              <a:rPr lang="en-US" sz="5900" dirty="0">
                <a:solidFill>
                  <a:schemeClr val="tx2"/>
                </a:solidFill>
                <a:effectLst>
                  <a:outerShdw blurRad="38100" dist="38100" dir="2700000" algn="tl">
                    <a:srgbClr val="000000">
                      <a:alpha val="43137"/>
                    </a:srgbClr>
                  </a:outerShdw>
                </a:effectLst>
              </a:rPr>
              <a:t>Assist Prof. Dr. Ahmed Jabbar</a:t>
            </a:r>
          </a:p>
        </p:txBody>
      </p:sp>
    </p:spTree>
    <p:extLst>
      <p:ext uri="{BB962C8B-B14F-4D97-AF65-F5344CB8AC3E}">
        <p14:creationId xmlns:p14="http://schemas.microsoft.com/office/powerpoint/2010/main" val="235315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AEF9-7BFF-455F-B74E-BD3B762AFFD3}"/>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Ill-Conditioned Systems </a:t>
            </a:r>
            <a:endParaRPr lang="en-US" dirty="0">
              <a:solidFill>
                <a:srgbClr val="FF0000"/>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5D189D24-80E8-431F-BC09-D11EB75C73B2}"/>
              </a:ext>
            </a:extLst>
          </p:cNvPr>
          <p:cNvPicPr>
            <a:picLocks noGrp="1" noChangeAspect="1"/>
          </p:cNvPicPr>
          <p:nvPr>
            <p:ph idx="1"/>
          </p:nvPr>
        </p:nvPicPr>
        <p:blipFill>
          <a:blip r:embed="rId2">
            <a:lum bright="-20000" contrast="40000"/>
          </a:blip>
          <a:stretch>
            <a:fillRect/>
          </a:stretch>
        </p:blipFill>
        <p:spPr>
          <a:xfrm>
            <a:off x="517182" y="1239982"/>
            <a:ext cx="11157636" cy="3463635"/>
          </a:xfrm>
          <a:prstGeom prst="rect">
            <a:avLst/>
          </a:prstGeom>
        </p:spPr>
      </p:pic>
      <p:sp>
        <p:nvSpPr>
          <p:cNvPr id="3" name="Rectangle 2">
            <a:extLst>
              <a:ext uri="{FF2B5EF4-FFF2-40B4-BE49-F238E27FC236}">
                <a16:creationId xmlns:a16="http://schemas.microsoft.com/office/drawing/2014/main" id="{9A8725FB-5889-431D-B37F-BC029B261A06}"/>
              </a:ext>
            </a:extLst>
          </p:cNvPr>
          <p:cNvSpPr/>
          <p:nvPr/>
        </p:nvSpPr>
        <p:spPr>
          <a:xfrm>
            <a:off x="676538" y="4906880"/>
            <a:ext cx="10836589" cy="1384995"/>
          </a:xfrm>
          <a:prstGeom prst="rect">
            <a:avLst/>
          </a:prstGeom>
        </p:spPr>
        <p:txBody>
          <a:bodyPr wrap="square">
            <a:spAutoFit/>
          </a:bodyPr>
          <a:lstStyle/>
          <a:p>
            <a:pPr algn="ctr"/>
            <a:r>
              <a:rPr lang="en-US" sz="3600" b="1" dirty="0">
                <a:solidFill>
                  <a:srgbClr val="FF0000"/>
                </a:solidFill>
                <a:latin typeface="Futura-Book"/>
              </a:rPr>
              <a:t>ill-conditioned system is one with a determinant </a:t>
            </a:r>
            <a:r>
              <a:rPr lang="en-US" sz="4800" b="1" dirty="0">
                <a:solidFill>
                  <a:schemeClr val="tx2"/>
                </a:solidFill>
                <a:effectLst>
                  <a:outerShdw blurRad="38100" dist="38100" dir="2700000" algn="tl">
                    <a:srgbClr val="000000">
                      <a:alpha val="43137"/>
                    </a:srgbClr>
                  </a:outerShdw>
                </a:effectLst>
                <a:latin typeface="Futura-Book"/>
              </a:rPr>
              <a:t>close to zero</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5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2A9CC-8249-4D92-8F0E-32C638131250}"/>
              </a:ext>
            </a:extLst>
          </p:cNvPr>
          <p:cNvSpPr>
            <a:spLocks noGrp="1"/>
          </p:cNvSpPr>
          <p:nvPr>
            <p:ph idx="1"/>
          </p:nvPr>
        </p:nvSpPr>
        <p:spPr>
          <a:xfrm>
            <a:off x="838200" y="1773382"/>
            <a:ext cx="10515600" cy="2369128"/>
          </a:xfrm>
        </p:spPr>
        <p:txBody>
          <a:bodyPr>
            <a:normAutofit/>
          </a:bodyPr>
          <a:lstStyle/>
          <a:p>
            <a:pPr marL="0" indent="0" algn="ctr">
              <a:buNone/>
            </a:pPr>
            <a:r>
              <a:rPr lang="en-US" sz="7200" b="1" dirty="0">
                <a:solidFill>
                  <a:srgbClr val="FF0000"/>
                </a:solidFill>
                <a:effectLst>
                  <a:outerShdw blurRad="38100" dist="38100" dir="2700000" algn="tl">
                    <a:srgbClr val="000000">
                      <a:alpha val="43137"/>
                    </a:srgbClr>
                  </a:outerShdw>
                </a:effectLst>
              </a:rPr>
              <a:t>Techniques For Improving </a:t>
            </a:r>
          </a:p>
          <a:p>
            <a:pPr marL="0" indent="0" algn="ctr">
              <a:buNone/>
            </a:pPr>
            <a:r>
              <a:rPr lang="en-US" sz="7200" b="1" dirty="0">
                <a:solidFill>
                  <a:srgbClr val="FF0000"/>
                </a:solidFill>
                <a:effectLst>
                  <a:outerShdw blurRad="38100" dist="38100" dir="2700000" algn="tl">
                    <a:srgbClr val="000000">
                      <a:alpha val="43137"/>
                    </a:srgbClr>
                  </a:outerShdw>
                </a:effectLst>
              </a:rPr>
              <a:t>Solutions</a:t>
            </a:r>
            <a:endParaRPr lang="en-US" sz="7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904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2B4F8E-E425-4D15-8ACD-AE6100AC6779}"/>
              </a:ext>
            </a:extLst>
          </p:cNvPr>
          <p:cNvPicPr>
            <a:picLocks noChangeAspect="1"/>
          </p:cNvPicPr>
          <p:nvPr/>
        </p:nvPicPr>
        <p:blipFill>
          <a:blip r:embed="rId2">
            <a:lum bright="-20000" contrast="40000"/>
          </a:blip>
          <a:stretch>
            <a:fillRect/>
          </a:stretch>
        </p:blipFill>
        <p:spPr>
          <a:xfrm>
            <a:off x="1934571" y="3429000"/>
            <a:ext cx="9495429" cy="2874818"/>
          </a:xfrm>
          <a:prstGeom prst="rect">
            <a:avLst/>
          </a:prstGeom>
        </p:spPr>
      </p:pic>
      <p:pic>
        <p:nvPicPr>
          <p:cNvPr id="4" name="Content Placeholder 3">
            <a:extLst>
              <a:ext uri="{FF2B5EF4-FFF2-40B4-BE49-F238E27FC236}">
                <a16:creationId xmlns:a16="http://schemas.microsoft.com/office/drawing/2014/main" id="{61E451F5-C7AC-4D78-BBDB-9DBBB9EAEE6F}"/>
              </a:ext>
            </a:extLst>
          </p:cNvPr>
          <p:cNvPicPr>
            <a:picLocks noGrp="1" noChangeAspect="1"/>
          </p:cNvPicPr>
          <p:nvPr>
            <p:ph idx="1"/>
          </p:nvPr>
        </p:nvPicPr>
        <p:blipFill>
          <a:blip r:embed="rId3">
            <a:lum bright="-20000" contrast="40000"/>
          </a:blip>
          <a:stretch>
            <a:fillRect/>
          </a:stretch>
        </p:blipFill>
        <p:spPr>
          <a:xfrm>
            <a:off x="568037" y="184446"/>
            <a:ext cx="10210800" cy="3402508"/>
          </a:xfrm>
          <a:prstGeom prst="rect">
            <a:avLst/>
          </a:prstGeom>
        </p:spPr>
      </p:pic>
    </p:spTree>
    <p:extLst>
      <p:ext uri="{BB962C8B-B14F-4D97-AF65-F5344CB8AC3E}">
        <p14:creationId xmlns:p14="http://schemas.microsoft.com/office/powerpoint/2010/main" val="42110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DE5D3E-C4BA-4246-8C43-B903599BFA18}"/>
              </a:ext>
            </a:extLst>
          </p:cNvPr>
          <p:cNvPicPr>
            <a:picLocks noGrp="1" noChangeAspect="1"/>
          </p:cNvPicPr>
          <p:nvPr>
            <p:ph idx="1"/>
          </p:nvPr>
        </p:nvPicPr>
        <p:blipFill>
          <a:blip r:embed="rId2">
            <a:lum bright="-20000" contrast="40000"/>
          </a:blip>
          <a:stretch>
            <a:fillRect/>
          </a:stretch>
        </p:blipFill>
        <p:spPr>
          <a:xfrm>
            <a:off x="1529877" y="414764"/>
            <a:ext cx="9132245" cy="3680402"/>
          </a:xfrm>
          <a:prstGeom prst="rect">
            <a:avLst/>
          </a:prstGeom>
        </p:spPr>
      </p:pic>
      <p:pic>
        <p:nvPicPr>
          <p:cNvPr id="5" name="Picture 4">
            <a:extLst>
              <a:ext uri="{FF2B5EF4-FFF2-40B4-BE49-F238E27FC236}">
                <a16:creationId xmlns:a16="http://schemas.microsoft.com/office/drawing/2014/main" id="{4112F682-F95D-47DC-B1A1-74C40EDAA5FB}"/>
              </a:ext>
            </a:extLst>
          </p:cNvPr>
          <p:cNvPicPr>
            <a:picLocks noChangeAspect="1"/>
          </p:cNvPicPr>
          <p:nvPr/>
        </p:nvPicPr>
        <p:blipFill>
          <a:blip r:embed="rId3">
            <a:lum bright="-20000" contrast="40000"/>
          </a:blip>
          <a:stretch>
            <a:fillRect/>
          </a:stretch>
        </p:blipFill>
        <p:spPr>
          <a:xfrm>
            <a:off x="1529877" y="4167697"/>
            <a:ext cx="9132245" cy="2275539"/>
          </a:xfrm>
          <a:prstGeom prst="rect">
            <a:avLst/>
          </a:prstGeom>
        </p:spPr>
      </p:pic>
    </p:spTree>
    <p:extLst>
      <p:ext uri="{BB962C8B-B14F-4D97-AF65-F5344CB8AC3E}">
        <p14:creationId xmlns:p14="http://schemas.microsoft.com/office/powerpoint/2010/main" val="163307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446F-8EFF-4B3F-94A4-6DFCC03808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25C62DB-FC9C-4EB6-B45B-FA7C4A48C909}"/>
              </a:ext>
            </a:extLst>
          </p:cNvPr>
          <p:cNvPicPr>
            <a:picLocks noGrp="1" noChangeAspect="1"/>
          </p:cNvPicPr>
          <p:nvPr>
            <p:ph idx="1"/>
          </p:nvPr>
        </p:nvPicPr>
        <p:blipFill>
          <a:blip r:embed="rId2">
            <a:lum bright="-20000" contrast="40000"/>
          </a:blip>
          <a:stretch>
            <a:fillRect/>
          </a:stretch>
        </p:blipFill>
        <p:spPr>
          <a:xfrm>
            <a:off x="838199" y="365125"/>
            <a:ext cx="10515599" cy="3010966"/>
          </a:xfrm>
          <a:prstGeom prst="rect">
            <a:avLst/>
          </a:prstGeom>
        </p:spPr>
      </p:pic>
      <p:pic>
        <p:nvPicPr>
          <p:cNvPr id="5" name="Picture 4">
            <a:extLst>
              <a:ext uri="{FF2B5EF4-FFF2-40B4-BE49-F238E27FC236}">
                <a16:creationId xmlns:a16="http://schemas.microsoft.com/office/drawing/2014/main" id="{4EED09D2-1E37-4D3B-B433-5F6D580DC8AC}"/>
              </a:ext>
            </a:extLst>
          </p:cNvPr>
          <p:cNvPicPr>
            <a:picLocks noChangeAspect="1"/>
          </p:cNvPicPr>
          <p:nvPr/>
        </p:nvPicPr>
        <p:blipFill>
          <a:blip r:embed="rId3">
            <a:lum bright="-20000" contrast="40000"/>
          </a:blip>
          <a:stretch>
            <a:fillRect/>
          </a:stretch>
        </p:blipFill>
        <p:spPr>
          <a:xfrm>
            <a:off x="1389482" y="3429000"/>
            <a:ext cx="9721863" cy="2155349"/>
          </a:xfrm>
          <a:prstGeom prst="rect">
            <a:avLst/>
          </a:prstGeom>
        </p:spPr>
      </p:pic>
    </p:spTree>
    <p:extLst>
      <p:ext uri="{BB962C8B-B14F-4D97-AF65-F5344CB8AC3E}">
        <p14:creationId xmlns:p14="http://schemas.microsoft.com/office/powerpoint/2010/main" val="246270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1ADF-7EBA-4EAE-884A-8E653811E657}"/>
              </a:ext>
            </a:extLst>
          </p:cNvPr>
          <p:cNvSpPr>
            <a:spLocks noGrp="1"/>
          </p:cNvSpPr>
          <p:nvPr>
            <p:ph type="title"/>
          </p:nvPr>
        </p:nvSpPr>
        <p:spPr/>
        <p:txBody>
          <a:bodyPr>
            <a:normAutofit/>
          </a:bodyPr>
          <a:lstStyle/>
          <a:p>
            <a:pPr algn="ctr"/>
            <a:r>
              <a:rPr lang="en-US" sz="6000" b="1" dirty="0">
                <a:solidFill>
                  <a:srgbClr val="FF0000"/>
                </a:solidFill>
                <a:effectLst>
                  <a:outerShdw blurRad="38100" dist="38100" dir="2700000" algn="tl">
                    <a:srgbClr val="000000">
                      <a:alpha val="43137"/>
                    </a:srgbClr>
                  </a:outerShdw>
                </a:effectLst>
              </a:rPr>
              <a:t>Use of More Significant Figures</a:t>
            </a:r>
            <a:endParaRPr lang="en-US" sz="6000"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E27A227-F3FF-4143-B208-71FE5A177126}"/>
              </a:ext>
            </a:extLst>
          </p:cNvPr>
          <p:cNvSpPr>
            <a:spLocks noGrp="1"/>
          </p:cNvSpPr>
          <p:nvPr>
            <p:ph idx="1"/>
          </p:nvPr>
        </p:nvSpPr>
        <p:spPr/>
        <p:txBody>
          <a:bodyPr>
            <a:normAutofit/>
          </a:bodyPr>
          <a:lstStyle/>
          <a:p>
            <a:pPr algn="just">
              <a:lnSpc>
                <a:spcPct val="100000"/>
              </a:lnSpc>
              <a:spcAft>
                <a:spcPts val="1200"/>
              </a:spcAft>
            </a:pPr>
            <a:r>
              <a:rPr lang="en-US" sz="3200" dirty="0"/>
              <a:t>The simplest remedy for ill-conditioning is to use more significant figures in the computation.</a:t>
            </a:r>
          </a:p>
          <a:p>
            <a:pPr algn="just">
              <a:lnSpc>
                <a:spcPct val="100000"/>
              </a:lnSpc>
              <a:spcAft>
                <a:spcPts val="1200"/>
              </a:spcAft>
            </a:pPr>
            <a:r>
              <a:rPr lang="en-US" sz="3200" dirty="0"/>
              <a:t>If your application can be extended to handle larger word size, such a feature will greatly reduce the problem. However, a price must be paid in the form of the computational and memory overhead connected with using extended precision.</a:t>
            </a:r>
          </a:p>
        </p:txBody>
      </p:sp>
    </p:spTree>
    <p:extLst>
      <p:ext uri="{BB962C8B-B14F-4D97-AF65-F5344CB8AC3E}">
        <p14:creationId xmlns:p14="http://schemas.microsoft.com/office/powerpoint/2010/main" val="250486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FE9F-EF13-4A71-974B-FC11D99263AE}"/>
              </a:ext>
            </a:extLst>
          </p:cNvPr>
          <p:cNvSpPr>
            <a:spLocks noGrp="1"/>
          </p:cNvSpPr>
          <p:nvPr>
            <p:ph type="title"/>
          </p:nvPr>
        </p:nvSpPr>
        <p:spPr>
          <a:xfrm>
            <a:off x="838200" y="365126"/>
            <a:ext cx="10515600" cy="881784"/>
          </a:xfrm>
        </p:spPr>
        <p:txBody>
          <a:bodyPr>
            <a:normAutofit fontScale="90000"/>
          </a:bodyPr>
          <a:lstStyle/>
          <a:p>
            <a:pPr algn="ctr"/>
            <a:r>
              <a:rPr lang="en-US" sz="6600" b="1" dirty="0">
                <a:solidFill>
                  <a:srgbClr val="FF0000"/>
                </a:solidFill>
                <a:effectLst>
                  <a:outerShdw blurRad="38100" dist="38100" dir="2700000" algn="tl">
                    <a:srgbClr val="000000">
                      <a:alpha val="43137"/>
                    </a:srgbClr>
                  </a:outerShdw>
                </a:effectLst>
              </a:rPr>
              <a:t>Pivoting</a:t>
            </a:r>
            <a:endParaRPr lang="en-US" sz="6600"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4B17E74-63C0-4352-89D7-F64044710670}"/>
              </a:ext>
            </a:extLst>
          </p:cNvPr>
          <p:cNvSpPr>
            <a:spLocks noGrp="1"/>
          </p:cNvSpPr>
          <p:nvPr>
            <p:ph idx="1"/>
          </p:nvPr>
        </p:nvSpPr>
        <p:spPr>
          <a:xfrm>
            <a:off x="838200" y="1856510"/>
            <a:ext cx="10515600" cy="2632363"/>
          </a:xfrm>
        </p:spPr>
        <p:txBody>
          <a:bodyPr>
            <a:normAutofit/>
          </a:bodyPr>
          <a:lstStyle/>
          <a:p>
            <a:pPr marL="0" indent="0" algn="just">
              <a:buNone/>
            </a:pPr>
            <a:r>
              <a:rPr lang="en-US" sz="3200" b="1" dirty="0">
                <a:solidFill>
                  <a:srgbClr val="FF0000"/>
                </a:solidFill>
                <a:effectLst>
                  <a:outerShdw blurRad="38100" dist="38100" dir="2700000" algn="tl">
                    <a:srgbClr val="000000">
                      <a:alpha val="43137"/>
                    </a:srgbClr>
                  </a:outerShdw>
                </a:effectLst>
              </a:rPr>
              <a:t>The Problem </a:t>
            </a:r>
          </a:p>
          <a:p>
            <a:pPr marL="0" indent="0" algn="just">
              <a:buNone/>
            </a:pPr>
            <a:r>
              <a:rPr lang="en-US" dirty="0">
                <a:latin typeface="Times New Roman" panose="02020603050405020304" pitchFamily="18" charset="0"/>
                <a:cs typeface="Times New Roman" panose="02020603050405020304" pitchFamily="18" charset="0"/>
              </a:rPr>
              <a:t>obvious problems occur when a pivot element is zero because the normalization step leads to division by zero. Problems may also arise when the pivot element is close to, rather than exactly equal to, zero because if the magnitude of the pivot element is small compared to the other elements, then round-off errors can be introduced.</a:t>
            </a:r>
          </a:p>
        </p:txBody>
      </p:sp>
    </p:spTree>
    <p:extLst>
      <p:ext uri="{BB962C8B-B14F-4D97-AF65-F5344CB8AC3E}">
        <p14:creationId xmlns:p14="http://schemas.microsoft.com/office/powerpoint/2010/main" val="262928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310C-292C-4FB5-9631-1174A374DDF5}"/>
              </a:ext>
            </a:extLst>
          </p:cNvPr>
          <p:cNvSpPr>
            <a:spLocks noGrp="1"/>
          </p:cNvSpPr>
          <p:nvPr>
            <p:ph type="title"/>
          </p:nvPr>
        </p:nvSpPr>
        <p:spPr/>
        <p:txBody>
          <a:bodyPr>
            <a:normAutofit/>
          </a:bodyPr>
          <a:lstStyle/>
          <a:p>
            <a:pPr algn="ctr"/>
            <a:r>
              <a:rPr lang="en-US" sz="6000" b="1" dirty="0">
                <a:solidFill>
                  <a:srgbClr val="FF0000"/>
                </a:solidFill>
                <a:effectLst>
                  <a:outerShdw blurRad="38100" dist="38100" dir="2700000" algn="tl">
                    <a:srgbClr val="000000">
                      <a:alpha val="43137"/>
                    </a:srgbClr>
                  </a:outerShdw>
                </a:effectLst>
              </a:rPr>
              <a:t>Pivoting</a:t>
            </a:r>
            <a:endParaRPr lang="en-US" sz="6000" dirty="0"/>
          </a:p>
        </p:txBody>
      </p:sp>
      <p:sp>
        <p:nvSpPr>
          <p:cNvPr id="3" name="Content Placeholder 2">
            <a:extLst>
              <a:ext uri="{FF2B5EF4-FFF2-40B4-BE49-F238E27FC236}">
                <a16:creationId xmlns:a16="http://schemas.microsoft.com/office/drawing/2014/main" id="{AD266F99-7DDA-48ED-A509-525A4D80A7B4}"/>
              </a:ext>
            </a:extLst>
          </p:cNvPr>
          <p:cNvSpPr>
            <a:spLocks noGrp="1"/>
          </p:cNvSpPr>
          <p:nvPr>
            <p:ph idx="1"/>
          </p:nvPr>
        </p:nvSpPr>
        <p:spPr/>
        <p:txBody>
          <a:bodyPr/>
          <a:lstStyle/>
          <a:p>
            <a:pPr marL="0" indent="0" algn="just">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Possible solution </a:t>
            </a:r>
          </a:p>
          <a:p>
            <a:pPr marL="0" indent="0" algn="just">
              <a:buNone/>
            </a:pPr>
            <a:r>
              <a:rPr lang="en-US" dirty="0">
                <a:latin typeface="Times New Roman" panose="02020603050405020304" pitchFamily="18" charset="0"/>
                <a:cs typeface="Times New Roman" panose="02020603050405020304" pitchFamily="18" charset="0"/>
              </a:rPr>
              <a:t>Therefore, before each row is normalized, it is advantageous to determine the largest available coefficient in the column below the pivot element. The rows can then be </a:t>
            </a:r>
            <a:r>
              <a:rPr lang="en-US" dirty="0">
                <a:solidFill>
                  <a:srgbClr val="FF0000"/>
                </a:solidFill>
                <a:latin typeface="Times New Roman" panose="02020603050405020304" pitchFamily="18" charset="0"/>
                <a:cs typeface="Times New Roman" panose="02020603050405020304" pitchFamily="18" charset="0"/>
              </a:rPr>
              <a:t>switched</a:t>
            </a:r>
            <a:r>
              <a:rPr lang="en-US" dirty="0">
                <a:latin typeface="Times New Roman" panose="02020603050405020304" pitchFamily="18" charset="0"/>
                <a:cs typeface="Times New Roman" panose="02020603050405020304" pitchFamily="18" charset="0"/>
              </a:rPr>
              <a:t> so that the largest element is the pivot element. This is called </a:t>
            </a:r>
            <a:r>
              <a:rPr lang="en-US" i="1" dirty="0">
                <a:solidFill>
                  <a:srgbClr val="FF0000"/>
                </a:solidFill>
                <a:latin typeface="Times New Roman" panose="02020603050405020304" pitchFamily="18" charset="0"/>
                <a:cs typeface="Times New Roman" panose="02020603050405020304" pitchFamily="18" charset="0"/>
              </a:rPr>
              <a:t>partial pivoting</a:t>
            </a:r>
            <a:r>
              <a:rPr lang="en-US" i="1"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If columns as well as rows are searched for the largest element and then switched, the procedure is called </a:t>
            </a:r>
            <a:r>
              <a:rPr lang="en-US" i="1" dirty="0">
                <a:solidFill>
                  <a:srgbClr val="FF0000"/>
                </a:solidFill>
                <a:latin typeface="Times New Roman" panose="02020603050405020304" pitchFamily="18" charset="0"/>
                <a:cs typeface="Times New Roman" panose="02020603050405020304" pitchFamily="18" charset="0"/>
              </a:rPr>
              <a:t>complete pivoting</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Complete pivoting is rarely used because switching columns changes the order of the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’s and, consequently, adds significant and usually unjustified complexity to the computer program.</a:t>
            </a:r>
          </a:p>
          <a:p>
            <a:pPr algn="just"/>
            <a:endParaRPr lang="en-US" dirty="0"/>
          </a:p>
        </p:txBody>
      </p:sp>
    </p:spTree>
    <p:extLst>
      <p:ext uri="{BB962C8B-B14F-4D97-AF65-F5344CB8AC3E}">
        <p14:creationId xmlns:p14="http://schemas.microsoft.com/office/powerpoint/2010/main" val="334785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14F43-D18B-4965-9B56-78704FAF99A5}"/>
              </a:ext>
            </a:extLst>
          </p:cNvPr>
          <p:cNvPicPr>
            <a:picLocks noChangeAspect="1"/>
          </p:cNvPicPr>
          <p:nvPr/>
        </p:nvPicPr>
        <p:blipFill rotWithShape="1">
          <a:blip r:embed="rId2"/>
          <a:srcRect l="3448" t="3724" r="5290" b="13997"/>
          <a:stretch/>
        </p:blipFill>
        <p:spPr>
          <a:xfrm>
            <a:off x="1400628" y="254096"/>
            <a:ext cx="9390743" cy="6349808"/>
          </a:xfrm>
          <a:prstGeom prst="rect">
            <a:avLst/>
          </a:prstGeom>
        </p:spPr>
      </p:pic>
    </p:spTree>
    <p:extLst>
      <p:ext uri="{BB962C8B-B14F-4D97-AF65-F5344CB8AC3E}">
        <p14:creationId xmlns:p14="http://schemas.microsoft.com/office/powerpoint/2010/main" val="321553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A57F9-0F56-42DE-B44E-8E5FD1531CA2}"/>
              </a:ext>
            </a:extLst>
          </p:cNvPr>
          <p:cNvSpPr txBox="1"/>
          <p:nvPr/>
        </p:nvSpPr>
        <p:spPr>
          <a:xfrm flipH="1">
            <a:off x="3177899" y="2151727"/>
            <a:ext cx="5836201" cy="2554545"/>
          </a:xfrm>
          <a:prstGeom prst="rect">
            <a:avLst/>
          </a:prstGeom>
          <a:noFill/>
        </p:spPr>
        <p:txBody>
          <a:bodyPr wrap="square" rtlCol="0">
            <a:spAutoFit/>
          </a:bodyPr>
          <a:lstStyle/>
          <a:p>
            <a:pPr algn="ctr"/>
            <a:r>
              <a:rPr lang="en-US" sz="8000" b="1" dirty="0">
                <a:solidFill>
                  <a:srgbClr val="FF0000"/>
                </a:solidFill>
                <a:effectLst>
                  <a:outerShdw blurRad="38100" dist="38100" dir="2700000" algn="tl">
                    <a:srgbClr val="000000">
                      <a:alpha val="43137"/>
                    </a:srgbClr>
                  </a:outerShdw>
                </a:effectLst>
              </a:rPr>
              <a:t>Forward Elimination</a:t>
            </a:r>
          </a:p>
        </p:txBody>
      </p:sp>
    </p:spTree>
    <p:extLst>
      <p:ext uri="{BB962C8B-B14F-4D97-AF65-F5344CB8AC3E}">
        <p14:creationId xmlns:p14="http://schemas.microsoft.com/office/powerpoint/2010/main" val="398532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87E215-C7B0-4FC2-B245-231DC6F4BCFD}"/>
              </a:ext>
            </a:extLst>
          </p:cNvPr>
          <p:cNvSpPr/>
          <p:nvPr/>
        </p:nvSpPr>
        <p:spPr>
          <a:xfrm>
            <a:off x="360217" y="1250200"/>
            <a:ext cx="11540837" cy="489364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basic idea behind methods for solving a system of linear equations is to reduce them to linear equations involving a single unknown, because such equations are trivial to solve. Such a reduction is achieved by manipulating the equations in the system in such a way that the solution does not change, but unknowns are eliminated from selected equations until, finally, we obtain an equation involving only a single unknown. These manipulations are called elementary row operations, and they are defined as follows:</a:t>
            </a:r>
          </a:p>
          <a:p>
            <a:pPr algn="just"/>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Multiplying both sides of an equation by a scalar</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Reordering the equations by interchanging both sides of the </a:t>
            </a:r>
            <a:r>
              <a:rPr lang="en-US" sz="2400" i="1" dirty="0" err="1">
                <a:latin typeface="Times New Roman" panose="02020603050405020304" pitchFamily="18" charset="0"/>
                <a:cs typeface="Times New Roman" panose="02020603050405020304" pitchFamily="18" charset="0"/>
              </a:rPr>
              <a:t>i</a:t>
            </a:r>
            <a:r>
              <a:rPr lang="en-US" sz="2400" i="1" baseline="-250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j</a:t>
            </a:r>
            <a:r>
              <a:rPr lang="en-US" sz="2400" i="1" baseline="-250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equation in the system</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Replacing equation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by the sum of equation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and a multiple of both sides of equation </a:t>
            </a:r>
            <a:r>
              <a:rPr lang="en-US" sz="2400" i="1" dirty="0">
                <a:latin typeface="Times New Roman" panose="02020603050405020304" pitchFamily="18" charset="0"/>
                <a:cs typeface="Times New Roman" panose="02020603050405020304" pitchFamily="18" charset="0"/>
              </a:rPr>
              <a:t>j</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third operation is by far the most useful. We will now demonstrate how it can be used to reduce a system of equations to a form in which it can easily be solved.</a:t>
            </a:r>
          </a:p>
        </p:txBody>
      </p:sp>
      <p:sp>
        <p:nvSpPr>
          <p:cNvPr id="3" name="Subtitle 2">
            <a:extLst>
              <a:ext uri="{FF2B5EF4-FFF2-40B4-BE49-F238E27FC236}">
                <a16:creationId xmlns:a16="http://schemas.microsoft.com/office/drawing/2014/main" id="{CDA28D34-9F1A-4B00-8E8A-1853209304AE}"/>
              </a:ext>
            </a:extLst>
          </p:cNvPr>
          <p:cNvSpPr txBox="1">
            <a:spLocks/>
          </p:cNvSpPr>
          <p:nvPr/>
        </p:nvSpPr>
        <p:spPr>
          <a:xfrm>
            <a:off x="1662546" y="422319"/>
            <a:ext cx="9144000" cy="644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F0000"/>
                </a:solidFill>
                <a:effectLst>
                  <a:outerShdw blurRad="38100" dist="38100" dir="2700000" algn="tl">
                    <a:srgbClr val="000000">
                      <a:alpha val="43137"/>
                    </a:srgbClr>
                  </a:outerShdw>
                </a:effectLst>
              </a:rPr>
              <a:t>Gaussian Elimination and Back Substitution</a:t>
            </a:r>
          </a:p>
        </p:txBody>
      </p:sp>
    </p:spTree>
    <p:extLst>
      <p:ext uri="{BB962C8B-B14F-4D97-AF65-F5344CB8AC3E}">
        <p14:creationId xmlns:p14="http://schemas.microsoft.com/office/powerpoint/2010/main" val="316803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2BEFB-10F3-4151-93A6-74554985FAD0}"/>
              </a:ext>
            </a:extLst>
          </p:cNvPr>
          <p:cNvPicPr>
            <a:picLocks noChangeAspect="1"/>
          </p:cNvPicPr>
          <p:nvPr/>
        </p:nvPicPr>
        <p:blipFill rotWithShape="1">
          <a:blip r:embed="rId2"/>
          <a:srcRect l="5714" t="3572" r="7381" b="34524"/>
          <a:stretch/>
        </p:blipFill>
        <p:spPr>
          <a:xfrm>
            <a:off x="842432" y="622300"/>
            <a:ext cx="10507136" cy="5613399"/>
          </a:xfrm>
          <a:prstGeom prst="rect">
            <a:avLst/>
          </a:prstGeom>
        </p:spPr>
      </p:pic>
    </p:spTree>
    <p:extLst>
      <p:ext uri="{BB962C8B-B14F-4D97-AF65-F5344CB8AC3E}">
        <p14:creationId xmlns:p14="http://schemas.microsoft.com/office/powerpoint/2010/main" val="234393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9F03B-073E-4AB4-A5A4-3ECAE52880B2}"/>
              </a:ext>
            </a:extLst>
          </p:cNvPr>
          <p:cNvPicPr>
            <a:picLocks noChangeAspect="1"/>
          </p:cNvPicPr>
          <p:nvPr/>
        </p:nvPicPr>
        <p:blipFill rotWithShape="1">
          <a:blip r:embed="rId2"/>
          <a:srcRect l="7142" t="5791" r="10476" b="16431"/>
          <a:stretch/>
        </p:blipFill>
        <p:spPr>
          <a:xfrm>
            <a:off x="1328057" y="52856"/>
            <a:ext cx="9535885" cy="6752288"/>
          </a:xfrm>
          <a:prstGeom prst="rect">
            <a:avLst/>
          </a:prstGeom>
        </p:spPr>
      </p:pic>
    </p:spTree>
    <p:extLst>
      <p:ext uri="{BB962C8B-B14F-4D97-AF65-F5344CB8AC3E}">
        <p14:creationId xmlns:p14="http://schemas.microsoft.com/office/powerpoint/2010/main" val="91026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D183D-194C-4DA8-8B2B-B445DF02CF90}"/>
              </a:ext>
            </a:extLst>
          </p:cNvPr>
          <p:cNvPicPr>
            <a:picLocks noChangeAspect="1"/>
          </p:cNvPicPr>
          <p:nvPr/>
        </p:nvPicPr>
        <p:blipFill rotWithShape="1">
          <a:blip r:embed="rId2"/>
          <a:srcRect l="4762" t="5159" r="5000" b="7222"/>
          <a:stretch/>
        </p:blipFill>
        <p:spPr>
          <a:xfrm>
            <a:off x="1669143" y="205219"/>
            <a:ext cx="8853713" cy="6447561"/>
          </a:xfrm>
          <a:prstGeom prst="rect">
            <a:avLst/>
          </a:prstGeom>
        </p:spPr>
      </p:pic>
    </p:spTree>
    <p:extLst>
      <p:ext uri="{BB962C8B-B14F-4D97-AF65-F5344CB8AC3E}">
        <p14:creationId xmlns:p14="http://schemas.microsoft.com/office/powerpoint/2010/main" val="9168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16FF0-C76B-48B4-9EE1-C4BC8630ACCE}"/>
              </a:ext>
            </a:extLst>
          </p:cNvPr>
          <p:cNvPicPr>
            <a:picLocks noChangeAspect="1"/>
          </p:cNvPicPr>
          <p:nvPr/>
        </p:nvPicPr>
        <p:blipFill rotWithShape="1">
          <a:blip r:embed="rId2"/>
          <a:srcRect l="4286" t="4841" r="4523" b="7223"/>
          <a:stretch/>
        </p:blipFill>
        <p:spPr>
          <a:xfrm>
            <a:off x="1625600" y="195839"/>
            <a:ext cx="8940800" cy="6466322"/>
          </a:xfrm>
          <a:prstGeom prst="rect">
            <a:avLst/>
          </a:prstGeom>
        </p:spPr>
      </p:pic>
    </p:spTree>
    <p:extLst>
      <p:ext uri="{BB962C8B-B14F-4D97-AF65-F5344CB8AC3E}">
        <p14:creationId xmlns:p14="http://schemas.microsoft.com/office/powerpoint/2010/main" val="1798690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123A8-5215-40C5-AB39-560A18F93CFB}"/>
              </a:ext>
            </a:extLst>
          </p:cNvPr>
          <p:cNvPicPr>
            <a:picLocks noChangeAspect="1"/>
          </p:cNvPicPr>
          <p:nvPr/>
        </p:nvPicPr>
        <p:blipFill rotWithShape="1">
          <a:blip r:embed="rId2">
            <a:extLst>
              <a:ext uri="{28A0092B-C50C-407E-A947-70E740481C1C}">
                <a14:useLocalDpi xmlns:a14="http://schemas.microsoft.com/office/drawing/2010/main" val="0"/>
              </a:ext>
            </a:extLst>
          </a:blip>
          <a:srcRect l="4762" t="4207" r="4047" b="11349"/>
          <a:stretch/>
        </p:blipFill>
        <p:spPr>
          <a:xfrm>
            <a:off x="1277257" y="82301"/>
            <a:ext cx="9637485" cy="6693397"/>
          </a:xfrm>
          <a:prstGeom prst="rect">
            <a:avLst/>
          </a:prstGeom>
        </p:spPr>
      </p:pic>
    </p:spTree>
    <p:extLst>
      <p:ext uri="{BB962C8B-B14F-4D97-AF65-F5344CB8AC3E}">
        <p14:creationId xmlns:p14="http://schemas.microsoft.com/office/powerpoint/2010/main" val="865997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362D0-67DC-4EE6-A651-A65357222F37}"/>
              </a:ext>
            </a:extLst>
          </p:cNvPr>
          <p:cNvPicPr>
            <a:picLocks noChangeAspect="1"/>
          </p:cNvPicPr>
          <p:nvPr/>
        </p:nvPicPr>
        <p:blipFill rotWithShape="1">
          <a:blip r:embed="rId2"/>
          <a:srcRect l="6189" t="3572" r="3810" b="6270"/>
          <a:stretch/>
        </p:blipFill>
        <p:spPr>
          <a:xfrm>
            <a:off x="1538514" y="4858"/>
            <a:ext cx="9121438" cy="6853142"/>
          </a:xfrm>
          <a:prstGeom prst="rect">
            <a:avLst/>
          </a:prstGeom>
        </p:spPr>
      </p:pic>
    </p:spTree>
    <p:extLst>
      <p:ext uri="{BB962C8B-B14F-4D97-AF65-F5344CB8AC3E}">
        <p14:creationId xmlns:p14="http://schemas.microsoft.com/office/powerpoint/2010/main" val="2985336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37F946-4751-42D7-8B0E-CA7E98FF1953}"/>
              </a:ext>
            </a:extLst>
          </p:cNvPr>
          <p:cNvSpPr txBox="1"/>
          <p:nvPr/>
        </p:nvSpPr>
        <p:spPr>
          <a:xfrm>
            <a:off x="2208012" y="2496458"/>
            <a:ext cx="7775975" cy="1323439"/>
          </a:xfrm>
          <a:prstGeom prst="rect">
            <a:avLst/>
          </a:prstGeom>
          <a:noFill/>
        </p:spPr>
        <p:txBody>
          <a:bodyPr wrap="none" rtlCol="0">
            <a:spAutoFit/>
          </a:bodyPr>
          <a:lstStyle/>
          <a:p>
            <a:r>
              <a:rPr lang="en-US" sz="8000" b="1" dirty="0">
                <a:solidFill>
                  <a:srgbClr val="FF0000"/>
                </a:solidFill>
                <a:effectLst>
                  <a:outerShdw blurRad="38100" dist="38100" dir="2700000" algn="tl">
                    <a:srgbClr val="000000">
                      <a:alpha val="43137"/>
                    </a:srgbClr>
                  </a:outerShdw>
                </a:effectLst>
              </a:rPr>
              <a:t>Back substitution </a:t>
            </a:r>
          </a:p>
        </p:txBody>
      </p:sp>
    </p:spTree>
    <p:extLst>
      <p:ext uri="{BB962C8B-B14F-4D97-AF65-F5344CB8AC3E}">
        <p14:creationId xmlns:p14="http://schemas.microsoft.com/office/powerpoint/2010/main" val="258497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B29157-FFC7-4D89-B7B8-7400EE3537C0}"/>
              </a:ext>
            </a:extLst>
          </p:cNvPr>
          <p:cNvPicPr>
            <a:picLocks noChangeAspect="1"/>
          </p:cNvPicPr>
          <p:nvPr/>
        </p:nvPicPr>
        <p:blipFill rotWithShape="1">
          <a:blip r:embed="rId2"/>
          <a:srcRect l="4762" t="3889" r="3809" b="11032"/>
          <a:stretch/>
        </p:blipFill>
        <p:spPr>
          <a:xfrm>
            <a:off x="1444171" y="182410"/>
            <a:ext cx="9303658" cy="6493180"/>
          </a:xfrm>
          <a:prstGeom prst="rect">
            <a:avLst/>
          </a:prstGeom>
        </p:spPr>
      </p:pic>
    </p:spTree>
    <p:extLst>
      <p:ext uri="{BB962C8B-B14F-4D97-AF65-F5344CB8AC3E}">
        <p14:creationId xmlns:p14="http://schemas.microsoft.com/office/powerpoint/2010/main" val="409356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1AC568-873E-4BA3-9A4D-870602D0F9A3}"/>
              </a:ext>
            </a:extLst>
          </p:cNvPr>
          <p:cNvPicPr>
            <a:picLocks noChangeAspect="1"/>
          </p:cNvPicPr>
          <p:nvPr/>
        </p:nvPicPr>
        <p:blipFill rotWithShape="1">
          <a:blip r:embed="rId2"/>
          <a:srcRect l="5714" t="3889" r="4524" b="5635"/>
          <a:stretch/>
        </p:blipFill>
        <p:spPr>
          <a:xfrm>
            <a:off x="1640113" y="230564"/>
            <a:ext cx="8461829" cy="6396872"/>
          </a:xfrm>
          <a:prstGeom prst="rect">
            <a:avLst/>
          </a:prstGeom>
        </p:spPr>
      </p:pic>
    </p:spTree>
    <p:extLst>
      <p:ext uri="{BB962C8B-B14F-4D97-AF65-F5344CB8AC3E}">
        <p14:creationId xmlns:p14="http://schemas.microsoft.com/office/powerpoint/2010/main" val="44287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7784E-89D8-4085-A2BF-28A227A4E72F}"/>
              </a:ext>
            </a:extLst>
          </p:cNvPr>
          <p:cNvPicPr>
            <a:picLocks noChangeAspect="1"/>
          </p:cNvPicPr>
          <p:nvPr/>
        </p:nvPicPr>
        <p:blipFill rotWithShape="1">
          <a:blip r:embed="rId2"/>
          <a:srcRect l="6666" t="6747" r="5000" b="6269"/>
          <a:stretch/>
        </p:blipFill>
        <p:spPr>
          <a:xfrm>
            <a:off x="1727200" y="202446"/>
            <a:ext cx="8737600" cy="6453107"/>
          </a:xfrm>
          <a:prstGeom prst="rect">
            <a:avLst/>
          </a:prstGeom>
        </p:spPr>
      </p:pic>
    </p:spTree>
    <p:extLst>
      <p:ext uri="{BB962C8B-B14F-4D97-AF65-F5344CB8AC3E}">
        <p14:creationId xmlns:p14="http://schemas.microsoft.com/office/powerpoint/2010/main" val="39079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D3DBF8-BEA4-4643-AA8D-3A29A1FFEC1E}"/>
              </a:ext>
            </a:extLst>
          </p:cNvPr>
          <p:cNvPicPr>
            <a:picLocks noChangeAspect="1"/>
          </p:cNvPicPr>
          <p:nvPr/>
        </p:nvPicPr>
        <p:blipFill>
          <a:blip r:embed="rId2">
            <a:lum bright="-40000" contrast="40000"/>
          </a:blip>
          <a:stretch>
            <a:fillRect/>
          </a:stretch>
        </p:blipFill>
        <p:spPr>
          <a:xfrm>
            <a:off x="2697302" y="287770"/>
            <a:ext cx="6797396" cy="6674183"/>
          </a:xfrm>
          <a:prstGeom prst="rect">
            <a:avLst/>
          </a:prstGeom>
        </p:spPr>
      </p:pic>
    </p:spTree>
    <p:extLst>
      <p:ext uri="{BB962C8B-B14F-4D97-AF65-F5344CB8AC3E}">
        <p14:creationId xmlns:p14="http://schemas.microsoft.com/office/powerpoint/2010/main" val="348437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555AE-1A94-4F05-9AA8-67A1AE610126}"/>
              </a:ext>
            </a:extLst>
          </p:cNvPr>
          <p:cNvPicPr>
            <a:picLocks noChangeAspect="1"/>
          </p:cNvPicPr>
          <p:nvPr/>
        </p:nvPicPr>
        <p:blipFill rotWithShape="1">
          <a:blip r:embed="rId2"/>
          <a:srcRect l="3956" t="4009" r="4430" b="10337"/>
          <a:stretch/>
        </p:blipFill>
        <p:spPr>
          <a:xfrm>
            <a:off x="1886858" y="275770"/>
            <a:ext cx="8403772" cy="5892801"/>
          </a:xfrm>
          <a:prstGeom prst="rect">
            <a:avLst/>
          </a:prstGeom>
        </p:spPr>
      </p:pic>
    </p:spTree>
    <p:extLst>
      <p:ext uri="{BB962C8B-B14F-4D97-AF65-F5344CB8AC3E}">
        <p14:creationId xmlns:p14="http://schemas.microsoft.com/office/powerpoint/2010/main" val="71966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D5780D3-1C86-43D3-A7D3-3F831F5BDAA1}"/>
                  </a:ext>
                </a:extLst>
              </p:cNvPr>
              <p:cNvSpPr txBox="1"/>
              <p:nvPr/>
            </p:nvSpPr>
            <p:spPr>
              <a:xfrm>
                <a:off x="660398" y="625073"/>
                <a:ext cx="11102111" cy="4031873"/>
              </a:xfrm>
              <a:prstGeom prst="rect">
                <a:avLst/>
              </a:prstGeom>
              <a:noFill/>
            </p:spPr>
            <p:txBody>
              <a:bodyPr wrap="square" rtlCol="0">
                <a:spAutoFit/>
              </a:bodyPr>
              <a:lstStyle/>
              <a:p>
                <a:r>
                  <a:rPr lang="en-US" sz="3200" dirty="0"/>
                  <a:t>HW: Solve the following with Gaussian elimination.</a:t>
                </a:r>
              </a:p>
              <a:p>
                <a:r>
                  <a:rPr lang="en-US" sz="3200" dirty="0"/>
                  <a:t>Note: Do as required!!!  </a:t>
                </a:r>
              </a:p>
              <a:p>
                <a:endParaRPr lang="en-US" sz="3200" dirty="0"/>
              </a:p>
              <a:p>
                <a:endParaRPr lang="en-US" sz="3200" dirty="0"/>
              </a:p>
              <a:p>
                <a:pPr/>
                <a14:m>
                  <m:oMathPara xmlns:m="http://schemas.openxmlformats.org/officeDocument/2006/math">
                    <m:oMathParaPr>
                      <m:jc m:val="left"/>
                    </m:oMathParaPr>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𝟏</m:t>
                          </m:r>
                        </m:sub>
                      </m:sSub>
                      <m:r>
                        <a:rPr lang="en-US" sz="3200" b="1" i="1" smtClean="0">
                          <a:solidFill>
                            <a:srgbClr val="FF0000"/>
                          </a:solidFill>
                          <a:latin typeface="Cambria Math" panose="02040503050406030204" pitchFamily="18" charset="0"/>
                        </a:rPr>
                        <m:t>−</m:t>
                      </m:r>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𝟐</m:t>
                          </m:r>
                        </m:sub>
                      </m:sSub>
                      <m:r>
                        <a:rPr lang="en-US" sz="3200" b="1" i="1" smtClean="0">
                          <a:solidFill>
                            <a:srgbClr val="FF0000"/>
                          </a:solidFill>
                          <a:latin typeface="Cambria Math" panose="02040503050406030204" pitchFamily="18" charset="0"/>
                        </a:rPr>
                        <m:t>−</m:t>
                      </m:r>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𝟑</m:t>
                          </m:r>
                        </m:sub>
                      </m:sSub>
                      <m:r>
                        <a:rPr lang="en-US" sz="3200" b="1" i="1" smtClean="0">
                          <a:solidFill>
                            <a:srgbClr val="FF0000"/>
                          </a:solidFill>
                          <a:latin typeface="Cambria Math" panose="02040503050406030204" pitchFamily="18" charset="0"/>
                        </a:rPr>
                        <m:t>+</m:t>
                      </m:r>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𝟒</m:t>
                          </m:r>
                        </m:sub>
                      </m:sSub>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𝟎</m:t>
                      </m:r>
                    </m:oMath>
                  </m:oMathPara>
                </a14:m>
                <a:endParaRPr lang="en-US" sz="3200" b="1" i="1"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𝟐</m:t>
                          </m:r>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𝟏</m:t>
                          </m:r>
                        </m:sub>
                      </m:sSub>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𝟐</m:t>
                      </m:r>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𝒙</m:t>
                          </m:r>
                        </m:e>
                        <m:sub>
                          <m:r>
                            <a:rPr lang="en-US" sz="3200" b="1" i="1" smtClean="0">
                              <a:solidFill>
                                <a:srgbClr val="FF0000"/>
                              </a:solidFill>
                              <a:latin typeface="Cambria Math" panose="02040503050406030204" pitchFamily="18" charset="0"/>
                            </a:rPr>
                            <m:t>𝟑</m:t>
                          </m:r>
                        </m:sub>
                      </m:sSub>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𝟖</m:t>
                      </m:r>
                    </m:oMath>
                  </m:oMathPara>
                </a14:m>
                <a:endParaRPr lang="en-US" sz="3200" b="1" i="1" dirty="0">
                  <a:solidFill>
                    <a:srgbClr val="FF0000"/>
                  </a:solidFill>
                </a:endParaRPr>
              </a:p>
              <a:p>
                <a:pPr/>
                <a14:m>
                  <m:oMathPara xmlns:m="http://schemas.openxmlformats.org/officeDocument/2006/math">
                    <m:oMathParaPr>
                      <m:jc m:val="left"/>
                    </m:oMathParaPr>
                    <m:oMath xmlns:m="http://schemas.openxmlformats.org/officeDocument/2006/math">
                      <m:r>
                        <a:rPr lang="en-US" sz="3200" b="1" i="1">
                          <a:solidFill>
                            <a:srgbClr val="FF0000"/>
                          </a:solidFill>
                          <a:latin typeface="Cambria Math" panose="02040503050406030204" pitchFamily="18" charset="0"/>
                        </a:rPr>
                        <m:t>−</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𝟐</m:t>
                          </m:r>
                        </m:sub>
                      </m:sSub>
                      <m:r>
                        <a:rPr lang="en-US" sz="3200" b="1" i="1">
                          <a:solidFill>
                            <a:srgbClr val="FF0000"/>
                          </a:solidFill>
                          <a:latin typeface="Cambria Math" panose="02040503050406030204" pitchFamily="18" charset="0"/>
                        </a:rPr>
                        <m:t>−</m:t>
                      </m:r>
                      <m:sSub>
                        <m:sSubPr>
                          <m:ctrlPr>
                            <a:rPr lang="en-US" sz="3200" b="1" i="1">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𝟐</m:t>
                          </m:r>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𝟑</m:t>
                          </m:r>
                        </m:sub>
                      </m:sSub>
                      <m:r>
                        <a:rPr lang="en-US" sz="3200" b="1" i="1">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𝟖</m:t>
                      </m:r>
                    </m:oMath>
                  </m:oMathPara>
                </a14:m>
                <a:endParaRPr lang="en-US" sz="3200" b="1" i="1" dirty="0">
                  <a:solidFill>
                    <a:srgbClr val="FF0000"/>
                  </a:solidFill>
                </a:endParaRPr>
              </a:p>
              <a:p>
                <a:pPr/>
                <a14:m>
                  <m:oMathPara xmlns:m="http://schemas.openxmlformats.org/officeDocument/2006/math">
                    <m:oMathParaPr>
                      <m:jc m:val="left"/>
                    </m:oMathParaPr>
                    <m:oMath xmlns:m="http://schemas.openxmlformats.org/officeDocument/2006/math">
                      <m:r>
                        <a:rPr lang="en-US" sz="3200" b="1" i="1" smtClean="0">
                          <a:solidFill>
                            <a:srgbClr val="FF0000"/>
                          </a:solidFill>
                          <a:latin typeface="Cambria Math" panose="02040503050406030204" pitchFamily="18" charset="0"/>
                        </a:rPr>
                        <m:t>𝟑</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𝟏</m:t>
                          </m:r>
                        </m:sub>
                      </m:sSub>
                      <m:r>
                        <a:rPr lang="en-US" sz="3200" b="1" i="1">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𝟑</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𝟐</m:t>
                          </m:r>
                        </m:sub>
                      </m:sSub>
                      <m:r>
                        <a:rPr lang="en-US" sz="3200" b="1" i="1">
                          <a:solidFill>
                            <a:srgbClr val="FF0000"/>
                          </a:solidFill>
                          <a:latin typeface="Cambria Math" panose="02040503050406030204" pitchFamily="18" charset="0"/>
                        </a:rPr>
                        <m:t>−</m:t>
                      </m:r>
                      <m:sSub>
                        <m:sSubPr>
                          <m:ctrlPr>
                            <a:rPr lang="en-US" sz="3200" b="1" i="1">
                              <a:solidFill>
                                <a:srgbClr val="FF0000"/>
                              </a:solidFill>
                              <a:latin typeface="Cambria Math" panose="02040503050406030204" pitchFamily="18" charset="0"/>
                            </a:rPr>
                          </m:ctrlPr>
                        </m:sSubPr>
                        <m:e>
                          <m:r>
                            <a:rPr lang="en-US" sz="3200" b="1" i="1" smtClean="0">
                              <a:solidFill>
                                <a:srgbClr val="FF0000"/>
                              </a:solidFill>
                              <a:latin typeface="Cambria Math" panose="02040503050406030204" pitchFamily="18" charset="0"/>
                            </a:rPr>
                            <m:t>𝟐</m:t>
                          </m:r>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𝟑</m:t>
                          </m:r>
                        </m:sub>
                      </m:sSub>
                      <m:r>
                        <a:rPr lang="en-US" sz="3200" b="1" i="1">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𝟒</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panose="02040503050406030204" pitchFamily="18" charset="0"/>
                            </a:rPr>
                            <m:t>𝒙</m:t>
                          </m:r>
                        </m:e>
                        <m:sub>
                          <m:r>
                            <a:rPr lang="en-US" sz="3200" b="1" i="1">
                              <a:solidFill>
                                <a:srgbClr val="FF0000"/>
                              </a:solidFill>
                              <a:latin typeface="Cambria Math" panose="02040503050406030204" pitchFamily="18" charset="0"/>
                            </a:rPr>
                            <m:t>𝟒</m:t>
                          </m:r>
                        </m:sub>
                      </m:sSub>
                      <m:r>
                        <a:rPr lang="en-US" sz="3200" b="1" i="1">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𝟕</m:t>
                      </m:r>
                    </m:oMath>
                  </m:oMathPara>
                </a14:m>
                <a:endParaRPr lang="en-US" sz="3200" b="1" i="1" dirty="0">
                  <a:solidFill>
                    <a:srgbClr val="FF0000"/>
                  </a:solidFill>
                </a:endParaRPr>
              </a:p>
            </p:txBody>
          </p:sp>
        </mc:Choice>
        <mc:Fallback>
          <p:sp>
            <p:nvSpPr>
              <p:cNvPr id="4" name="TextBox 3">
                <a:extLst>
                  <a:ext uri="{FF2B5EF4-FFF2-40B4-BE49-F238E27FC236}">
                    <a16:creationId xmlns:a16="http://schemas.microsoft.com/office/drawing/2014/main" id="{9D5780D3-1C86-43D3-A7D3-3F831F5BDAA1}"/>
                  </a:ext>
                </a:extLst>
              </p:cNvPr>
              <p:cNvSpPr txBox="1">
                <a:spLocks noRot="1" noChangeAspect="1" noMove="1" noResize="1" noEditPoints="1" noAdjustHandles="1" noChangeArrowheads="1" noChangeShapeType="1" noTextEdit="1"/>
              </p:cNvSpPr>
              <p:nvPr/>
            </p:nvSpPr>
            <p:spPr>
              <a:xfrm>
                <a:off x="660398" y="625073"/>
                <a:ext cx="11102111" cy="4031873"/>
              </a:xfrm>
              <a:prstGeom prst="rect">
                <a:avLst/>
              </a:prstGeom>
              <a:blipFill>
                <a:blip r:embed="rId2"/>
                <a:stretch>
                  <a:fillRect l="-1372" t="-1967"/>
                </a:stretch>
              </a:blipFill>
            </p:spPr>
            <p:txBody>
              <a:bodyPr/>
              <a:lstStyle/>
              <a:p>
                <a:r>
                  <a:rPr lang="en-US">
                    <a:noFill/>
                  </a:rPr>
                  <a:t> </a:t>
                </a:r>
              </a:p>
            </p:txBody>
          </p:sp>
        </mc:Fallback>
      </mc:AlternateContent>
      <p:pic>
        <p:nvPicPr>
          <p:cNvPr id="1026" name="Picture 2" descr="Image result for good luck emoji">
            <a:extLst>
              <a:ext uri="{FF2B5EF4-FFF2-40B4-BE49-F238E27FC236}">
                <a16:creationId xmlns:a16="http://schemas.microsoft.com/office/drawing/2014/main" id="{FA5397ED-19CD-4FDA-BA02-859EF9334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131" y="229725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1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7D2E0-8568-4B7B-A3A0-8FE36DE72690}"/>
              </a:ext>
            </a:extLst>
          </p:cNvPr>
          <p:cNvSpPr txBox="1"/>
          <p:nvPr/>
        </p:nvSpPr>
        <p:spPr>
          <a:xfrm>
            <a:off x="1473099" y="2044005"/>
            <a:ext cx="9245801" cy="1384995"/>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rPr>
              <a:t>Note that the number of steps of forward elimination is (n-1)</a:t>
            </a:r>
          </a:p>
          <a:p>
            <a:pPr marL="457200" indent="-457200">
              <a:buFont typeface="Arial" panose="020B0604020202020204" pitchFamily="34" charset="0"/>
              <a:buChar char="•"/>
            </a:pPr>
            <a:r>
              <a:rPr lang="en-US" sz="2800" b="1" dirty="0">
                <a:solidFill>
                  <a:srgbClr val="FF0000"/>
                </a:solidFill>
                <a:effectLst>
                  <a:outerShdw blurRad="38100" dist="38100" dir="2700000" algn="tl">
                    <a:srgbClr val="000000">
                      <a:alpha val="43137"/>
                    </a:srgbClr>
                  </a:outerShdw>
                </a:effectLst>
              </a:rPr>
              <a:t>In case of three equations </a:t>
            </a:r>
          </a:p>
          <a:p>
            <a:r>
              <a:rPr lang="en-US" sz="2800" b="1" dirty="0">
                <a:solidFill>
                  <a:srgbClr val="FF0000"/>
                </a:solidFill>
                <a:effectLst>
                  <a:outerShdw blurRad="38100" dist="38100" dir="2700000" algn="tl">
                    <a:srgbClr val="000000">
                      <a:alpha val="43137"/>
                    </a:srgbClr>
                  </a:outerShdw>
                </a:effectLst>
              </a:rPr>
              <a:t># steps =(n-1)=(3-1)= 2 steps</a:t>
            </a:r>
          </a:p>
        </p:txBody>
      </p:sp>
    </p:spTree>
    <p:extLst>
      <p:ext uri="{BB962C8B-B14F-4D97-AF65-F5344CB8AC3E}">
        <p14:creationId xmlns:p14="http://schemas.microsoft.com/office/powerpoint/2010/main" val="224867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BE2958-9DCD-4449-9938-826C609C67B9}"/>
              </a:ext>
            </a:extLst>
          </p:cNvPr>
          <p:cNvPicPr>
            <a:picLocks noGrp="1" noChangeAspect="1"/>
          </p:cNvPicPr>
          <p:nvPr>
            <p:ph idx="1"/>
          </p:nvPr>
        </p:nvPicPr>
        <p:blipFill>
          <a:blip r:embed="rId2">
            <a:lum bright="-20000" contrast="40000"/>
          </a:blip>
          <a:stretch>
            <a:fillRect/>
          </a:stretch>
        </p:blipFill>
        <p:spPr>
          <a:xfrm>
            <a:off x="378344" y="607147"/>
            <a:ext cx="11435312" cy="4452216"/>
          </a:xfrm>
          <a:prstGeom prst="rect">
            <a:avLst/>
          </a:prstGeom>
        </p:spPr>
      </p:pic>
    </p:spTree>
    <p:extLst>
      <p:ext uri="{BB962C8B-B14F-4D97-AF65-F5344CB8AC3E}">
        <p14:creationId xmlns:p14="http://schemas.microsoft.com/office/powerpoint/2010/main" val="89167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BB23D-E800-4669-A5FE-7AF1EF0065F6}"/>
              </a:ext>
            </a:extLst>
          </p:cNvPr>
          <p:cNvPicPr>
            <a:picLocks noChangeAspect="1"/>
          </p:cNvPicPr>
          <p:nvPr/>
        </p:nvPicPr>
        <p:blipFill>
          <a:blip r:embed="rId2">
            <a:lum bright="-20000" contrast="40000"/>
          </a:blip>
          <a:stretch>
            <a:fillRect/>
          </a:stretch>
        </p:blipFill>
        <p:spPr>
          <a:xfrm>
            <a:off x="429491" y="1295395"/>
            <a:ext cx="11042073" cy="5562605"/>
          </a:xfrm>
          <a:prstGeom prst="rect">
            <a:avLst/>
          </a:prstGeom>
        </p:spPr>
      </p:pic>
      <p:pic>
        <p:nvPicPr>
          <p:cNvPr id="4" name="Content Placeholder 3">
            <a:extLst>
              <a:ext uri="{FF2B5EF4-FFF2-40B4-BE49-F238E27FC236}">
                <a16:creationId xmlns:a16="http://schemas.microsoft.com/office/drawing/2014/main" id="{F0021017-2573-41BC-BC8D-B9705523C36E}"/>
              </a:ext>
            </a:extLst>
          </p:cNvPr>
          <p:cNvPicPr>
            <a:picLocks noGrp="1" noChangeAspect="1"/>
          </p:cNvPicPr>
          <p:nvPr>
            <p:ph idx="1"/>
          </p:nvPr>
        </p:nvPicPr>
        <p:blipFill>
          <a:blip r:embed="rId3">
            <a:lum bright="-20000" contrast="40000"/>
          </a:blip>
          <a:stretch>
            <a:fillRect/>
          </a:stretch>
        </p:blipFill>
        <p:spPr>
          <a:xfrm>
            <a:off x="391953" y="138546"/>
            <a:ext cx="11172568" cy="1337944"/>
          </a:xfrm>
          <a:prstGeom prst="rect">
            <a:avLst/>
          </a:prstGeom>
        </p:spPr>
      </p:pic>
      <p:sp>
        <p:nvSpPr>
          <p:cNvPr id="6" name="TextBox 5">
            <a:extLst>
              <a:ext uri="{FF2B5EF4-FFF2-40B4-BE49-F238E27FC236}">
                <a16:creationId xmlns:a16="http://schemas.microsoft.com/office/drawing/2014/main" id="{E869718F-3343-4DFF-BB22-B855C85D62FD}"/>
              </a:ext>
            </a:extLst>
          </p:cNvPr>
          <p:cNvSpPr txBox="1"/>
          <p:nvPr/>
        </p:nvSpPr>
        <p:spPr>
          <a:xfrm>
            <a:off x="4516584" y="953460"/>
            <a:ext cx="498762" cy="461665"/>
          </a:xfrm>
          <a:prstGeom prst="rect">
            <a:avLst/>
          </a:prstGeom>
          <a:solidFill>
            <a:schemeClr val="bg1"/>
          </a:solidFill>
        </p:spPr>
        <p:txBody>
          <a:bodyPr wrap="square" rtlCol="0">
            <a:spAutoFit/>
          </a:bodyPr>
          <a:lstStyle/>
          <a:p>
            <a:r>
              <a:rPr lang="en-US" sz="2400" i="1" dirty="0">
                <a:latin typeface="Bodoni MT" panose="02070603080606020203" pitchFamily="18" charset="0"/>
                <a:cs typeface="Times New Roman" panose="02020603050405020304" pitchFamily="18" charset="0"/>
              </a:rPr>
              <a:t>x</a:t>
            </a:r>
            <a:r>
              <a:rPr lang="en-US" sz="2400" i="1" baseline="-25000" dirty="0">
                <a:latin typeface="Bodoni MT" panose="02070603080606020203" pitchFamily="18" charset="0"/>
                <a:cs typeface="Times New Roman" panose="02020603050405020304" pitchFamily="18" charset="0"/>
              </a:rPr>
              <a:t>1</a:t>
            </a:r>
            <a:endParaRPr lang="en-US" i="1" baseline="-25000" dirty="0">
              <a:latin typeface="Bodoni MT" panose="02070603080606020203" pitchFamily="18" charset="0"/>
              <a:cs typeface="Times New Roman" panose="02020603050405020304" pitchFamily="18" charset="0"/>
            </a:endParaRPr>
          </a:p>
        </p:txBody>
      </p:sp>
    </p:spTree>
    <p:extLst>
      <p:ext uri="{BB962C8B-B14F-4D97-AF65-F5344CB8AC3E}">
        <p14:creationId xmlns:p14="http://schemas.microsoft.com/office/powerpoint/2010/main" val="229718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6B65-B3FE-470C-8253-676102B5C4D0}"/>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PITFALLS OF ELIMINATION METHODS</a:t>
            </a:r>
          </a:p>
        </p:txBody>
      </p:sp>
      <p:sp>
        <p:nvSpPr>
          <p:cNvPr id="3" name="Content Placeholder 2">
            <a:extLst>
              <a:ext uri="{FF2B5EF4-FFF2-40B4-BE49-F238E27FC236}">
                <a16:creationId xmlns:a16="http://schemas.microsoft.com/office/drawing/2014/main" id="{FBDAA527-A4AA-46B6-BD6F-D3537DCD6B59}"/>
              </a:ext>
            </a:extLst>
          </p:cNvPr>
          <p:cNvSpPr>
            <a:spLocks noGrp="1"/>
          </p:cNvSpPr>
          <p:nvPr>
            <p:ph idx="1"/>
          </p:nvPr>
        </p:nvSpPr>
        <p:spPr/>
        <p:txBody>
          <a:bodyPr>
            <a:normAutofit/>
          </a:bodyPr>
          <a:lstStyle/>
          <a:p>
            <a:r>
              <a:rPr lang="en-US" sz="4800" b="1" dirty="0"/>
              <a:t>Division by Zero</a:t>
            </a:r>
          </a:p>
          <a:p>
            <a:r>
              <a:rPr lang="en-US" sz="4800" b="1" dirty="0"/>
              <a:t>Round-Off Errors</a:t>
            </a:r>
          </a:p>
          <a:p>
            <a:r>
              <a:rPr lang="en-US" sz="4800" b="1" dirty="0"/>
              <a:t>Ill-Conditioned Systems</a:t>
            </a:r>
            <a:endParaRPr lang="en-US" sz="4800" dirty="0"/>
          </a:p>
        </p:txBody>
      </p:sp>
    </p:spTree>
    <p:extLst>
      <p:ext uri="{BB962C8B-B14F-4D97-AF65-F5344CB8AC3E}">
        <p14:creationId xmlns:p14="http://schemas.microsoft.com/office/powerpoint/2010/main" val="1038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FCC8-402A-49FC-9720-87AF4EDEC95B}"/>
              </a:ext>
            </a:extLst>
          </p:cNvPr>
          <p:cNvSpPr>
            <a:spLocks noGrp="1"/>
          </p:cNvSpPr>
          <p:nvPr>
            <p:ph type="title"/>
          </p:nvPr>
        </p:nvSpPr>
        <p:spPr>
          <a:xfrm>
            <a:off x="838200" y="365126"/>
            <a:ext cx="10515600" cy="1089602"/>
          </a:xfrm>
        </p:spPr>
        <p:txBody>
          <a:bodyPr/>
          <a:lstStyle/>
          <a:p>
            <a:pPr algn="ctr"/>
            <a:r>
              <a:rPr lang="en-US" b="1" dirty="0">
                <a:solidFill>
                  <a:srgbClr val="FF0000"/>
                </a:solidFill>
                <a:effectLst>
                  <a:outerShdw blurRad="38100" dist="38100" dir="2700000" algn="tl">
                    <a:srgbClr val="000000">
                      <a:alpha val="43137"/>
                    </a:srgbClr>
                  </a:outerShdw>
                </a:effectLst>
              </a:rPr>
              <a:t>Divide by Zero </a:t>
            </a:r>
            <a:r>
              <a:rPr lang="en-US" b="1"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D1FE1795-312A-483A-B2F1-B7957C38A587}"/>
              </a:ext>
            </a:extLst>
          </p:cNvPr>
          <p:cNvPicPr>
            <a:picLocks noGrp="1" noChangeAspect="1"/>
          </p:cNvPicPr>
          <p:nvPr>
            <p:ph idx="1"/>
          </p:nvPr>
        </p:nvPicPr>
        <p:blipFill>
          <a:blip r:embed="rId2">
            <a:lum bright="-20000" contrast="40000"/>
          </a:blip>
          <a:stretch>
            <a:fillRect/>
          </a:stretch>
        </p:blipFill>
        <p:spPr>
          <a:xfrm>
            <a:off x="160633" y="1454728"/>
            <a:ext cx="12014695" cy="4184072"/>
          </a:xfrm>
          <a:prstGeom prst="rect">
            <a:avLst/>
          </a:prstGeom>
        </p:spPr>
      </p:pic>
    </p:spTree>
    <p:extLst>
      <p:ext uri="{BB962C8B-B14F-4D97-AF65-F5344CB8AC3E}">
        <p14:creationId xmlns:p14="http://schemas.microsoft.com/office/powerpoint/2010/main" val="122694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2B1F-575D-4964-B428-56D44F2FC352}"/>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Round-Off Errors </a:t>
            </a:r>
            <a:r>
              <a:rPr lang="en-US" b="1"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dirty="0">
              <a:solidFill>
                <a:srgbClr val="FF0000"/>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C5B6D9FB-9388-43CC-92B0-65876BC1E4EC}"/>
              </a:ext>
            </a:extLst>
          </p:cNvPr>
          <p:cNvPicPr>
            <a:picLocks noGrp="1" noChangeAspect="1"/>
          </p:cNvPicPr>
          <p:nvPr>
            <p:ph idx="1"/>
          </p:nvPr>
        </p:nvPicPr>
        <p:blipFill>
          <a:blip r:embed="rId2">
            <a:lum bright="-20000" contrast="40000"/>
          </a:blip>
          <a:stretch>
            <a:fillRect/>
          </a:stretch>
        </p:blipFill>
        <p:spPr>
          <a:xfrm>
            <a:off x="408916" y="1538290"/>
            <a:ext cx="11374167" cy="4446876"/>
          </a:xfrm>
          <a:prstGeom prst="rect">
            <a:avLst/>
          </a:prstGeom>
        </p:spPr>
      </p:pic>
    </p:spTree>
    <p:extLst>
      <p:ext uri="{BB962C8B-B14F-4D97-AF65-F5344CB8AC3E}">
        <p14:creationId xmlns:p14="http://schemas.microsoft.com/office/powerpoint/2010/main" val="504143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544</Words>
  <Application>Microsoft Office PowerPoint</Application>
  <PresentationFormat>Widescreen</PresentationFormat>
  <Paragraphs>51</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Bodoni MT</vt:lpstr>
      <vt:lpstr>Calibri</vt:lpstr>
      <vt:lpstr>Calibri Light</vt:lpstr>
      <vt:lpstr>Cambria Math</vt:lpstr>
      <vt:lpstr>Futura-Book</vt:lpstr>
      <vt:lpstr>Times New Roman</vt:lpstr>
      <vt:lpstr>Trebuchet MS (Headings)</vt:lpstr>
      <vt:lpstr>Wingdings</vt:lpstr>
      <vt:lpstr>Office Theme</vt:lpstr>
      <vt:lpstr>Numerical Computation and Optimization</vt:lpstr>
      <vt:lpstr>PowerPoint Presentation</vt:lpstr>
      <vt:lpstr>PowerPoint Presentation</vt:lpstr>
      <vt:lpstr>PowerPoint Presentation</vt:lpstr>
      <vt:lpstr>PowerPoint Presentation</vt:lpstr>
      <vt:lpstr>PowerPoint Presentation</vt:lpstr>
      <vt:lpstr>PITFALLS OF ELIMINATION METHODS</vt:lpstr>
      <vt:lpstr>Divide by Zero </vt:lpstr>
      <vt:lpstr>Round-Off Errors </vt:lpstr>
      <vt:lpstr>Ill-Conditioned Systems </vt:lpstr>
      <vt:lpstr>PowerPoint Presentation</vt:lpstr>
      <vt:lpstr>PowerPoint Presentation</vt:lpstr>
      <vt:lpstr>PowerPoint Presentation</vt:lpstr>
      <vt:lpstr>PowerPoint Presentation</vt:lpstr>
      <vt:lpstr>Use of More Significant Figures</vt:lpstr>
      <vt:lpstr>Pivoting</vt:lpstr>
      <vt:lpstr>Pivoting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Abid</dc:creator>
  <cp:lastModifiedBy>Ahmed Abid</cp:lastModifiedBy>
  <cp:revision>33</cp:revision>
  <dcterms:created xsi:type="dcterms:W3CDTF">2018-09-22T13:24:19Z</dcterms:created>
  <dcterms:modified xsi:type="dcterms:W3CDTF">2018-10-06T18:05:48Z</dcterms:modified>
</cp:coreProperties>
</file>