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</p:sldMasterIdLst>
  <p:notesMasterIdLst>
    <p:notesMasterId r:id="rId19"/>
  </p:notesMasterIdLst>
  <p:handoutMasterIdLst>
    <p:handoutMasterId r:id="rId20"/>
  </p:handoutMasterIdLst>
  <p:sldIdLst>
    <p:sldId id="295" r:id="rId3"/>
    <p:sldId id="260" r:id="rId4"/>
    <p:sldId id="262" r:id="rId5"/>
    <p:sldId id="296" r:id="rId6"/>
    <p:sldId id="267" r:id="rId7"/>
    <p:sldId id="268" r:id="rId8"/>
    <p:sldId id="269" r:id="rId9"/>
    <p:sldId id="270" r:id="rId10"/>
    <p:sldId id="271" r:id="rId11"/>
    <p:sldId id="292" r:id="rId12"/>
    <p:sldId id="272" r:id="rId13"/>
    <p:sldId id="273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7" autoAdjust="0"/>
    <p:restoredTop sz="94660"/>
  </p:normalViewPr>
  <p:slideViewPr>
    <p:cSldViewPr>
      <p:cViewPr varScale="1">
        <p:scale>
          <a:sx n="69" d="100"/>
          <a:sy n="69" d="100"/>
        </p:scale>
        <p:origin x="13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755B4D85-C4BC-4506-ABD0-6A8C1418CF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77A243DA-BDDE-4A2D-9E5E-63DBFCA91E4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0" name="Rectangle 4">
            <a:extLst>
              <a:ext uri="{FF2B5EF4-FFF2-40B4-BE49-F238E27FC236}">
                <a16:creationId xmlns:a16="http://schemas.microsoft.com/office/drawing/2014/main" id="{BD01CDE5-8AAC-4154-A91B-BB757BE8EC4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1" name="Rectangle 5">
            <a:extLst>
              <a:ext uri="{FF2B5EF4-FFF2-40B4-BE49-F238E27FC236}">
                <a16:creationId xmlns:a16="http://schemas.microsoft.com/office/drawing/2014/main" id="{60775D48-7136-4561-ACCB-D0B41118A09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4401199-560E-4E83-A094-633426DF1D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92BCDB7-399E-47E7-BEF5-5946B485428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6DBCC73-4DC0-4230-8894-49D74850E93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D1C812FD-89B2-4AB9-BB2F-A5F92026357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FD76D2A-DB52-40FB-AD6E-A3C0E200A33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402F8D0D-F8E5-493F-BCA0-DAB3BF450C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9F24C2C6-1B2A-4E47-AB5F-6F9403E9B7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1518433-E375-4450-B3B8-0A16B642B6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9F5C8D24-3DF4-419F-9886-413D4FF7F8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5F1221-FACF-48D2-B110-27CA457BBA41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E7406229-2D52-4E35-8C28-457B598F13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9BB9307A-96A8-42CE-AB0A-ABA7C83C8C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87B638D7-0AB3-4F10-B76F-76FA2C492F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2BE982-468A-4AC6-936A-CDF38F8EBFBE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AC094AF9-06FC-455C-BAA0-3C9FF87AF2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93CC4BF2-74DE-4006-B75F-AFBC5649C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9E6B562C-E56B-4B3C-8CC1-33B1372B9E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24FACF-1810-4DAA-A0C2-5BB813D36E40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5256EF4B-47DA-4F7B-B9B1-2D6D85C76C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AFB06BC6-D471-41CE-A977-4791F68587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BC356338-71F3-4B7D-A401-6D48C386D4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10514A-13B1-4A87-8428-5599F906FA3D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260E8C1A-7DF3-4AD9-A3BC-F1FBC7444C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256BAAA9-B5BC-478D-817A-B23D56ABED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C2403671-00AC-4E85-A0A1-B075000919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3A8912-C5FF-49DA-B2E8-44E3F15729C7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A3191B3C-368B-4BC2-B997-8DD385785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3991E0C7-5476-44B4-B132-61F3D655A2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046B5D2E-51DF-4541-9D50-3B770B2033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C5CB76-4ED5-4389-AA40-86043517302A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C0D60ECB-4773-4B55-8892-215E0FBE43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17ABD502-A538-4B0F-8A27-423F8E958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1B8445EA-10DF-4656-B776-55DCF149EA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79750A-5D20-4788-9C87-8E64902BC08C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02AC377F-A74E-47F6-AE28-7E335C89D6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770F39BF-FD03-4F93-A18A-D8FD6F5394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1FB57A13-6EC1-4665-BFD0-02F7DDF6C2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A9070A-D193-44FF-BC92-B0D87DDA862A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53ACCA63-6A12-44F9-9142-49DA1A58C5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9D6A913A-02B6-4D58-9391-628DF45449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37CCEEF2-A8B2-4D45-8520-C3AF3D2C48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9571D9-DA38-4382-8BB6-B5FE6D4E6E14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B4F069C6-E0C0-4B17-8B72-24836DB402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18EA3189-9CA1-4EBB-B38F-F8C0342173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B815D477-526B-4E97-84D9-A76A439F6B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AEF1C7-BC1A-4F5E-B47E-B34B9EABEB64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4830EAB8-E235-4F05-AF46-1502AF5FDE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BF1286D8-F7CA-45E1-B986-90784FF271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1BC54061-43C6-4DB5-A6E6-E0E61C87FD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CB9B5E-C269-47F8-A795-1A4A562C12D6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94F4C048-47ED-4CCB-A5D9-A903B48AE2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9FC42090-E696-450A-94A9-2DE979379A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C41AC9A7-821A-4583-9D9A-5BD406B35C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635C2A-A783-4418-B179-C74F63B5223B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02C2735D-AD8A-41B5-B71D-59332B9606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26A4FF4E-0D0F-420F-8F42-8BA42C7BC2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414F93E2-6F96-47F4-99E7-C13A68C155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19529D-72DC-46FE-B768-8CCDADB3F9DD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CDEA1929-8907-4E1D-A680-F61FE54293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57E38148-9039-4620-B9A1-ECFC8F205D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BEAA614E-8E3F-427F-AF1E-61BA40FBB4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34DA71-C91D-4374-A598-31DD4E8EBBAC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0A8A54DE-CA4D-4684-96C7-B065DD5027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2A7470B7-D707-44DE-9A17-22E5CCCCBF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2442B-778D-4335-8B08-8432A94A3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643D6-7379-4D99-985C-7A542DC14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D6C48-7602-48D0-B22A-2D3713DE2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7BE77-A59B-4816-A702-E8C770BE2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01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542E2-C35C-454E-9125-AC6E2294D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3DF6E-F6B4-4CF7-B977-967FC52A4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ABA38-C828-4073-BC63-FA460ADBF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9BA3E-54FF-498D-852D-4724FE95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23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5475" y="617538"/>
            <a:ext cx="1968500" cy="5478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17538"/>
            <a:ext cx="5756275" cy="5478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82206-DA1F-447B-9488-128AA0777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B5CC5-1915-4805-981D-5F08714CF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60360-7064-4C61-85D6-2C6BC3CB0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D2E4F-330B-4C10-857B-A5E512673D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379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8A205-CE14-4A13-BEA4-3C9101405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6CE3A-53EF-4E02-B1F9-0A6DB8E40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41FD2-A21B-4DC8-9842-97333183E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04F00-0ADE-4321-B33F-D0EC006E0F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462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AA742-AD93-486E-B2E5-CFCD78562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569B3-FCA0-49FA-8B14-F48E6195D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331F4-77B1-4E5F-AD6F-328455CA5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D8CB7-8247-4ECD-A3D8-0AFD29BE06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728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F7517-CE8D-4077-B05C-3C2997D91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767EF-8C5B-44C7-A5B4-91C104E40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4F22B-F73F-40C3-A5A4-AF40ACA3C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62505-BA0F-4E2D-9CAD-535B95629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682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20A96-7DA5-4912-B734-AB2C101B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B9434-11E4-4CB9-AB8B-A4789DF00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3787C2-585A-45A0-A85B-B2522C0A1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52D33-DE70-4232-8055-3B1CFBB8A9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171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298848-64CF-46DA-839A-3BD233E6D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8FC821-8FD4-41E9-8A37-8D8D8D35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E204DC-5391-49CB-9580-BD0141974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B1C2C-D42D-4C64-959A-94C567788C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904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A1CD76-C51E-4C73-82F5-94EB3CB50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48301-9164-4509-BE95-0319E7D48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36EEDB-C36B-4091-B535-AB072B6C3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CED2E-C277-462A-8716-D2196373C7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5223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A9684C-D111-42E8-A91E-6C7AA00E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09C051-7965-4AF0-A049-6A5C7F79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3CE71-4186-45FC-8D6A-AC6C0B02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186B8-ED86-4420-9191-3DA39BE57A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040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70432-007D-4DD2-9C52-3CE781924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C51F65-88C9-4C1B-AB2D-BE1395070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21BDAF-108D-4720-BAA1-3FE4B0B70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AFF20-AF34-40F6-B58B-9ACFA6AE48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30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B571C-250F-43B1-92FA-25D76E0E0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361B9-0601-443B-8BF7-C19AB7E6D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FA3E7-D1BC-4BA3-A1A6-9EB3A3F33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A2E97-1A21-46AD-8D76-FE892B7334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639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B4250B-EAF9-4341-8ABC-A1A41AAA2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3E549-1DC3-4F43-89F1-184306F97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DAD1C7-1B2E-4F2C-ABD7-780069222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AB751-6755-4FC0-A3A6-B99C60684E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4477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0BB55-7165-4C14-898C-244A80FC6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B15E4-4289-4DE6-B999-042AC95F4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36391-1D71-46CD-B802-1810FDA5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FBBCA-FADA-43D3-9276-1FC49D1171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018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5475" y="617538"/>
            <a:ext cx="1968500" cy="5478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17538"/>
            <a:ext cx="5756275" cy="5478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4F8C0-A81A-42F7-B041-B25F495C9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566D0-9E49-4081-B42A-D30734887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DA230-7B6D-4696-839C-00EFD007B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27649-72B2-40EE-AC99-FC74A4831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4159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066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5FDBA6-8D30-4DDD-9040-917AE1BC0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C9DABB-3245-4BBD-873C-2AB487F1B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3ADC6B-D44A-49DB-889E-6A76970E8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D8C4A-BDA5-46D6-9EF0-8863FF9E2F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2793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77E247-58F9-4125-A2F8-03D42192E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74D89F0-C7CB-477C-A89C-DD16A4045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E712DC3-E63D-4F6C-937E-A23EB41A9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E8EEE-F0DF-48C6-BE34-018FA8D08A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10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C9989-A26C-4831-A6D2-2EC2BA5F0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84087-5177-4F9E-A2B6-C9DF59F86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56FBA-50FB-4482-9766-094B8ED9F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8D6E1-5734-4E2B-820C-8D5792AC84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9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40C2E-D318-495A-A4D2-1F01341D2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A9F8E-64F9-4782-A0B2-C6142B93F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1D5EB-C615-44BB-825F-B1FA2E742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C93B6-CBAC-4134-B6D6-5EC70A70E2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34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D8F416-3D5C-46AF-B219-290DC01D7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FE0C76-D723-4BEF-B14C-6E3958E3E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3CFF91-6CC5-406F-8214-BF2156116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797D0-835D-4180-8A5F-9EAA94BA81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20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4278D3-EC6B-41B9-A6D2-BD15BC097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158282-931C-47CB-B8AC-AE249CB8D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F4B41C-E59C-4C1C-9D0D-B28E4DFFF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108FB-CEA3-4643-9191-92AC30B7AB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5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6FB33C-B53E-4A6A-9E9D-A68D953B9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460345-B298-4F7E-A64C-702B39616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81B342-9DAD-4612-B1A4-02D34A7D5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ACDBD-C87C-4B2C-8DD7-9328587BBD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10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6B110-9FA9-4B8E-B16A-6D0E5A677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5F683D-0808-4373-809E-D786734AA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89FDA-CF73-41FB-8D19-64624EB4C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FD6FD-C77F-49CE-B395-3B2D1BB39B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44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0B78A-7503-4CBC-B8A8-EFDE59645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147387-F711-4735-A379-BED7D87A9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EF8F97-22A4-4294-A307-8CFB77EDC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5ABD9-1F81-40BC-A3F7-E6CB77C40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8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9FEFF"/>
            </a:gs>
            <a:gs pos="100000">
              <a:srgbClr val="E9F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>
            <a:extLst>
              <a:ext uri="{FF2B5EF4-FFF2-40B4-BE49-F238E27FC236}">
                <a16:creationId xmlns:a16="http://schemas.microsoft.com/office/drawing/2014/main" id="{E09E4291-35A8-4557-B670-87B7412AF361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32" name="Group 1027">
              <a:extLst>
                <a:ext uri="{FF2B5EF4-FFF2-40B4-BE49-F238E27FC236}">
                  <a16:creationId xmlns:a16="http://schemas.microsoft.com/office/drawing/2014/main" id="{69D4BCDC-9994-4916-995E-E656F062F9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39" name="Rectangle 1028">
                <a:extLst>
                  <a:ext uri="{FF2B5EF4-FFF2-40B4-BE49-F238E27FC236}">
                    <a16:creationId xmlns:a16="http://schemas.microsoft.com/office/drawing/2014/main" id="{B15C27B2-B3B1-4155-961E-446EB03564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/>
              </a:p>
            </p:txBody>
          </p:sp>
          <p:sp>
            <p:nvSpPr>
              <p:cNvPr id="1040" name="Rectangle 1029">
                <a:extLst>
                  <a:ext uri="{FF2B5EF4-FFF2-40B4-BE49-F238E27FC236}">
                    <a16:creationId xmlns:a16="http://schemas.microsoft.com/office/drawing/2014/main" id="{F8F5D0FD-B98F-47C9-A795-5E087A06B6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/>
              </a:p>
            </p:txBody>
          </p:sp>
        </p:grpSp>
        <p:grpSp>
          <p:nvGrpSpPr>
            <p:cNvPr id="1033" name="Group 1030">
              <a:extLst>
                <a:ext uri="{FF2B5EF4-FFF2-40B4-BE49-F238E27FC236}">
                  <a16:creationId xmlns:a16="http://schemas.microsoft.com/office/drawing/2014/main" id="{FCD37CA0-70F3-4225-9EE0-134317014F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37" name="Rectangle 1031">
                <a:extLst>
                  <a:ext uri="{FF2B5EF4-FFF2-40B4-BE49-F238E27FC236}">
                    <a16:creationId xmlns:a16="http://schemas.microsoft.com/office/drawing/2014/main" id="{1C015F4B-C894-4D0F-97A8-00B7C34611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/>
              </a:p>
            </p:txBody>
          </p:sp>
          <p:sp>
            <p:nvSpPr>
              <p:cNvPr id="1038" name="Rectangle 1032">
                <a:extLst>
                  <a:ext uri="{FF2B5EF4-FFF2-40B4-BE49-F238E27FC236}">
                    <a16:creationId xmlns:a16="http://schemas.microsoft.com/office/drawing/2014/main" id="{7E6720C6-B11B-4724-84A6-01CE2199ED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96F0B87D-309D-422E-AEF8-45F091F27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/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D4001F59-7E15-4909-8634-50FDDF0A0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/>
            </a:p>
          </p:txBody>
        </p:sp>
        <p:sp>
          <p:nvSpPr>
            <p:cNvPr id="1036" name="Rectangle 1035">
              <a:extLst>
                <a:ext uri="{FF2B5EF4-FFF2-40B4-BE49-F238E27FC236}">
                  <a16:creationId xmlns:a16="http://schemas.microsoft.com/office/drawing/2014/main" id="{A784D249-4782-4C18-8F15-660B0C36E48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/>
            </a:p>
          </p:txBody>
        </p:sp>
      </p:grpSp>
      <p:sp>
        <p:nvSpPr>
          <p:cNvPr id="1027" name="Rectangle 9">
            <a:extLst>
              <a:ext uri="{FF2B5EF4-FFF2-40B4-BE49-F238E27FC236}">
                <a16:creationId xmlns:a16="http://schemas.microsoft.com/office/drawing/2014/main" id="{F8FC6FEF-2FCF-438F-BF88-2A8473380A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C0A22148-F14E-44DE-9FC1-C3B2D2FAA0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Rectangle 1038">
            <a:extLst>
              <a:ext uri="{FF2B5EF4-FFF2-40B4-BE49-F238E27FC236}">
                <a16:creationId xmlns:a16="http://schemas.microsoft.com/office/drawing/2014/main" id="{5E1C32A3-6471-485C-92A5-D9AC1824CC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1039">
            <a:extLst>
              <a:ext uri="{FF2B5EF4-FFF2-40B4-BE49-F238E27FC236}">
                <a16:creationId xmlns:a16="http://schemas.microsoft.com/office/drawing/2014/main" id="{16A01148-90FD-4C2F-856A-AD4C817FD4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26" name="Rectangle 1040">
            <a:extLst>
              <a:ext uri="{FF2B5EF4-FFF2-40B4-BE49-F238E27FC236}">
                <a16:creationId xmlns:a16="http://schemas.microsoft.com/office/drawing/2014/main" id="{ED00AFDE-08AC-45B4-B14B-50CBA174CC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0E4C7E0-C28B-4825-9477-D60434DCD3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7" r:id="rId1"/>
    <p:sldLayoutId id="2147484278" r:id="rId2"/>
    <p:sldLayoutId id="2147484279" r:id="rId3"/>
    <p:sldLayoutId id="2147484280" r:id="rId4"/>
    <p:sldLayoutId id="2147484281" r:id="rId5"/>
    <p:sldLayoutId id="2147484282" r:id="rId6"/>
    <p:sldLayoutId id="2147484283" r:id="rId7"/>
    <p:sldLayoutId id="2147484284" r:id="rId8"/>
    <p:sldLayoutId id="2147484285" r:id="rId9"/>
    <p:sldLayoutId id="2147484286" r:id="rId10"/>
    <p:sldLayoutId id="214748428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9FEFF"/>
            </a:gs>
            <a:gs pos="100000">
              <a:srgbClr val="E9F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C745194-76FE-4DCE-AABF-790ACF6D7A2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9712C85-B526-43B7-8B7F-0F916DF5B91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887B8C4-A5F1-4486-B91A-A2547642599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57B0B001-4050-49B0-9A58-210D7A414EF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EF36F6D-F416-4A2A-8D14-BE6B0BB673F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4DA2CC2F-8F80-4A16-872B-C4DEFAB75DA1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0D4A5B98-EFB9-45BF-A6C0-7EE427BFD60B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C78006B5-DC35-4C61-B1CE-87392609C5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499FE90A-27C3-4385-8E96-E17463D0AA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1019" name="Rectangle 11">
            <a:extLst>
              <a:ext uri="{FF2B5EF4-FFF2-40B4-BE49-F238E27FC236}">
                <a16:creationId xmlns:a16="http://schemas.microsoft.com/office/drawing/2014/main" id="{141B09CD-759A-40C4-B5F9-25A3C66DF87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4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20" name="Rectangle 12">
            <a:extLst>
              <a:ext uri="{FF2B5EF4-FFF2-40B4-BE49-F238E27FC236}">
                <a16:creationId xmlns:a16="http://schemas.microsoft.com/office/drawing/2014/main" id="{E98FE9A3-F8D2-42F3-BA2B-8BE701A18B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171021" name="Rectangle 13">
            <a:extLst>
              <a:ext uri="{FF2B5EF4-FFF2-40B4-BE49-F238E27FC236}">
                <a16:creationId xmlns:a16="http://schemas.microsoft.com/office/drawing/2014/main" id="{E9A14A2C-EA96-4CE4-9A79-5ADF48E6BBD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fld id="{40BE2E3E-AE66-416D-840E-5C43F8D1D6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8" r:id="rId1"/>
    <p:sldLayoutId id="2147484289" r:id="rId2"/>
    <p:sldLayoutId id="2147484290" r:id="rId3"/>
    <p:sldLayoutId id="2147484291" r:id="rId4"/>
    <p:sldLayoutId id="2147484292" r:id="rId5"/>
    <p:sldLayoutId id="2147484293" r:id="rId6"/>
    <p:sldLayoutId id="2147484294" r:id="rId7"/>
    <p:sldLayoutId id="2147484295" r:id="rId8"/>
    <p:sldLayoutId id="2147484296" r:id="rId9"/>
    <p:sldLayoutId id="2147484297" r:id="rId10"/>
    <p:sldLayoutId id="2147484298" r:id="rId11"/>
    <p:sldLayoutId id="2147484299" r:id="rId12"/>
    <p:sldLayoutId id="2147484300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3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5B17E-27B1-4B2B-A764-B955F2CFE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2" y="609600"/>
            <a:ext cx="8291945" cy="142355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Numerical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Computation and Optimization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048C4-002E-4B71-A0EE-40B85E6B7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2" y="2666999"/>
            <a:ext cx="8291945" cy="3733801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Solution of Linear Algebraic Equations</a:t>
            </a:r>
          </a:p>
          <a:p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Headings)"/>
            </a:endParaRPr>
          </a:p>
          <a:p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LU Decomposition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Headings)"/>
              <a:ea typeface="+mj-ea"/>
              <a:cs typeface="+mj-cs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1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1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1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 Prof. Dr. Ahmed Jabbar</a:t>
            </a:r>
          </a:p>
        </p:txBody>
      </p:sp>
    </p:spTree>
    <p:extLst>
      <p:ext uri="{BB962C8B-B14F-4D97-AF65-F5344CB8AC3E}">
        <p14:creationId xmlns:p14="http://schemas.microsoft.com/office/powerpoint/2010/main" val="235315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>
            <a:extLst>
              <a:ext uri="{FF2B5EF4-FFF2-40B4-BE49-F238E27FC236}">
                <a16:creationId xmlns:a16="http://schemas.microsoft.com/office/drawing/2014/main" id="{04FC5555-9C9F-457B-A426-73F78A427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1143000"/>
          </a:xfrm>
        </p:spPr>
        <p:txBody>
          <a:bodyPr/>
          <a:lstStyle/>
          <a:p>
            <a:r>
              <a:rPr lang="en-US" altLang="en-US"/>
              <a:t>Does [L][U] = [A]?</a:t>
            </a:r>
          </a:p>
        </p:txBody>
      </p:sp>
      <p:sp>
        <p:nvSpPr>
          <p:cNvPr id="60420" name="Rectangle 5">
            <a:extLst>
              <a:ext uri="{FF2B5EF4-FFF2-40B4-BE49-F238E27FC236}">
                <a16:creationId xmlns:a16="http://schemas.microsoft.com/office/drawing/2014/main" id="{94FA84DC-01AC-42C0-8C95-8698DC955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0421" name="Rectangle 8">
            <a:extLst>
              <a:ext uri="{FF2B5EF4-FFF2-40B4-BE49-F238E27FC236}">
                <a16:creationId xmlns:a16="http://schemas.microsoft.com/office/drawing/2014/main" id="{96DD3541-7767-4E9F-BF26-024B21A0C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0422" name="Rectangle 10">
            <a:extLst>
              <a:ext uri="{FF2B5EF4-FFF2-40B4-BE49-F238E27FC236}">
                <a16:creationId xmlns:a16="http://schemas.microsoft.com/office/drawing/2014/main" id="{9FAEECE0-8AE4-40A9-BF3C-63A579B11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60423" name="Object 9">
            <a:extLst>
              <a:ext uri="{FF2B5EF4-FFF2-40B4-BE49-F238E27FC236}">
                <a16:creationId xmlns:a16="http://schemas.microsoft.com/office/drawing/2014/main" id="{D70E1FE4-26BA-4E38-B32A-A8C734C171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55700" y="2743200"/>
          <a:ext cx="5816600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2" name="Equation" r:id="rId4" imgW="2692400" imgH="711200" progId="Equation.3">
                  <p:embed/>
                </p:oleObj>
              </mc:Choice>
              <mc:Fallback>
                <p:oleObj name="Equation" r:id="rId4" imgW="2692400" imgH="71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2743200"/>
                        <a:ext cx="5816600" cy="154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4" name="TextBox 10">
            <a:extLst>
              <a:ext uri="{FF2B5EF4-FFF2-40B4-BE49-F238E27FC236}">
                <a16:creationId xmlns:a16="http://schemas.microsoft.com/office/drawing/2014/main" id="{FDF0DA35-4EE1-44E0-8DF4-992C8F9BA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038475"/>
            <a:ext cx="533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5400"/>
              <a:t>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>
            <a:extLst>
              <a:ext uri="{FF2B5EF4-FFF2-40B4-BE49-F238E27FC236}">
                <a16:creationId xmlns:a16="http://schemas.microsoft.com/office/drawing/2014/main" id="{1B198004-742E-4DE5-B2D6-7551A7326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95695"/>
            <a:ext cx="9144000" cy="838200"/>
          </a:xfrm>
        </p:spPr>
        <p:txBody>
          <a:bodyPr/>
          <a:lstStyle/>
          <a:p>
            <a:r>
              <a:rPr lang="en-US" altLang="en-US" sz="4000"/>
              <a:t>Using LU Decomposition to solve SLEs</a:t>
            </a:r>
          </a:p>
        </p:txBody>
      </p:sp>
      <p:sp>
        <p:nvSpPr>
          <p:cNvPr id="62468" name="Text Box 4">
            <a:extLst>
              <a:ext uri="{FF2B5EF4-FFF2-40B4-BE49-F238E27FC236}">
                <a16:creationId xmlns:a16="http://schemas.microsoft.com/office/drawing/2014/main" id="{7FC39BAD-7201-45E3-AE3B-4322B65EB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81200"/>
            <a:ext cx="3276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Solve the following set of linear equations using LU Decomposition</a:t>
            </a:r>
          </a:p>
        </p:txBody>
      </p:sp>
      <p:sp>
        <p:nvSpPr>
          <p:cNvPr id="62469" name="Rectangle 6">
            <a:extLst>
              <a:ext uri="{FF2B5EF4-FFF2-40B4-BE49-F238E27FC236}">
                <a16:creationId xmlns:a16="http://schemas.microsoft.com/office/drawing/2014/main" id="{4CB7657D-4142-43CA-A4F9-482C0E7BC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62470" name="Object 5">
            <a:extLst>
              <a:ext uri="{FF2B5EF4-FFF2-40B4-BE49-F238E27FC236}">
                <a16:creationId xmlns:a16="http://schemas.microsoft.com/office/drawing/2014/main" id="{9355B84D-EF94-4ADA-A306-93E564A0F0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87875" y="1905000"/>
          <a:ext cx="310356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8" name="Equation" r:id="rId4" imgW="1714500" imgH="711200" progId="Equation.3">
                  <p:embed/>
                </p:oleObj>
              </mc:Choice>
              <mc:Fallback>
                <p:oleObj name="Equation" r:id="rId4" imgW="1714500" imgH="71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75" y="1905000"/>
                        <a:ext cx="3103563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1" name="Text Box 7">
            <a:extLst>
              <a:ext uri="{FF2B5EF4-FFF2-40B4-BE49-F238E27FC236}">
                <a16:creationId xmlns:a16="http://schemas.microsoft.com/office/drawing/2014/main" id="{D6E21E68-A67D-4B46-BC6B-2BC4E0DC1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657600"/>
            <a:ext cx="640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Using the procedure for finding the [</a:t>
            </a:r>
            <a:r>
              <a:rPr lang="en-US" altLang="en-US" sz="2000" i="1">
                <a:latin typeface="Arial" panose="020B0604020202020204" pitchFamily="34" charset="0"/>
              </a:rPr>
              <a:t>L</a:t>
            </a:r>
            <a:r>
              <a:rPr lang="en-US" altLang="en-US" sz="2000">
                <a:latin typeface="Arial" panose="020B0604020202020204" pitchFamily="34" charset="0"/>
              </a:rPr>
              <a:t>] and [</a:t>
            </a:r>
            <a:r>
              <a:rPr lang="en-US" altLang="en-US" sz="2000" i="1">
                <a:latin typeface="Arial" panose="020B0604020202020204" pitchFamily="34" charset="0"/>
              </a:rPr>
              <a:t>U</a:t>
            </a:r>
            <a:r>
              <a:rPr lang="en-US" altLang="en-US" sz="2000">
                <a:latin typeface="Arial" panose="020B0604020202020204" pitchFamily="34" charset="0"/>
              </a:rPr>
              <a:t>] matrices</a:t>
            </a:r>
          </a:p>
        </p:txBody>
      </p:sp>
      <p:sp>
        <p:nvSpPr>
          <p:cNvPr id="62472" name="Rectangle 9">
            <a:extLst>
              <a:ext uri="{FF2B5EF4-FFF2-40B4-BE49-F238E27FC236}">
                <a16:creationId xmlns:a16="http://schemas.microsoft.com/office/drawing/2014/main" id="{EA828C8E-8B64-47F9-B83D-6103225A3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62473" name="Object 8">
            <a:extLst>
              <a:ext uri="{FF2B5EF4-FFF2-40B4-BE49-F238E27FC236}">
                <a16:creationId xmlns:a16="http://schemas.microsoft.com/office/drawing/2014/main" id="{812561E0-1F45-4785-B126-B980ABFC3B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4343400"/>
          <a:ext cx="617220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9" name="Equation" r:id="rId6" imgW="3086100" imgH="711200" progId="Equation.3">
                  <p:embed/>
                </p:oleObj>
              </mc:Choice>
              <mc:Fallback>
                <p:oleObj name="Equation" r:id="rId6" imgW="3086100" imgH="71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343400"/>
                        <a:ext cx="6172200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>
            <a:extLst>
              <a:ext uri="{FF2B5EF4-FFF2-40B4-BE49-F238E27FC236}">
                <a16:creationId xmlns:a16="http://schemas.microsoft.com/office/drawing/2014/main" id="{908775E0-9F9D-453A-AFF5-9E89B165B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7838"/>
            <a:ext cx="9144000" cy="696907"/>
          </a:xfrm>
        </p:spPr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64516" name="Text Box 4">
            <a:extLst>
              <a:ext uri="{FF2B5EF4-FFF2-40B4-BE49-F238E27FC236}">
                <a16:creationId xmlns:a16="http://schemas.microsoft.com/office/drawing/2014/main" id="{1AABE34A-EC5E-459F-AE7F-626A27770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09800"/>
            <a:ext cx="29718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Set 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][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= [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Solve for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64517" name="Rectangle 10">
            <a:extLst>
              <a:ext uri="{FF2B5EF4-FFF2-40B4-BE49-F238E27FC236}">
                <a16:creationId xmlns:a16="http://schemas.microsoft.com/office/drawing/2014/main" id="{824FCFAA-F497-405D-9660-42A21DBA2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64518" name="Object 9">
            <a:extLst>
              <a:ext uri="{FF2B5EF4-FFF2-40B4-BE49-F238E27FC236}">
                <a16:creationId xmlns:a16="http://schemas.microsoft.com/office/drawing/2014/main" id="{E86518C2-D2BB-473F-B6D8-C1E2A9623E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2209800"/>
          <a:ext cx="35052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5" name="Equation" r:id="rId4" imgW="1905000" imgH="711200" progId="Equation.3">
                  <p:embed/>
                </p:oleObj>
              </mc:Choice>
              <mc:Fallback>
                <p:oleObj name="Equation" r:id="rId4" imgW="1905000" imgH="71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209800"/>
                        <a:ext cx="3505200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9" name="Rectangle 12">
            <a:extLst>
              <a:ext uri="{FF2B5EF4-FFF2-40B4-BE49-F238E27FC236}">
                <a16:creationId xmlns:a16="http://schemas.microsoft.com/office/drawing/2014/main" id="{3A7FC0A8-C9B7-43D8-B0B5-7EF0CED69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64520" name="Object 11">
            <a:extLst>
              <a:ext uri="{FF2B5EF4-FFF2-40B4-BE49-F238E27FC236}">
                <a16:creationId xmlns:a16="http://schemas.microsoft.com/office/drawing/2014/main" id="{69081F4E-61B9-4818-AFC6-051288280E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62400" y="3981450"/>
          <a:ext cx="3429000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6" name="Equation" r:id="rId6" imgW="1701800" imgH="685800" progId="Equation.3">
                  <p:embed/>
                </p:oleObj>
              </mc:Choice>
              <mc:Fallback>
                <p:oleObj name="Equation" r:id="rId6" imgW="1701800" imgH="685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981450"/>
                        <a:ext cx="3429000" cy="137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>
            <a:extLst>
              <a:ext uri="{FF2B5EF4-FFF2-40B4-BE49-F238E27FC236}">
                <a16:creationId xmlns:a16="http://schemas.microsoft.com/office/drawing/2014/main" id="{03DC21C8-F50B-41B1-BC27-9093D89883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636" y="220663"/>
            <a:ext cx="9144000" cy="560384"/>
          </a:xfrm>
        </p:spPr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66564" name="Text Box 4">
            <a:extLst>
              <a:ext uri="{FF2B5EF4-FFF2-40B4-BE49-F238E27FC236}">
                <a16:creationId xmlns:a16="http://schemas.microsoft.com/office/drawing/2014/main" id="{D7AF0E4E-8D17-4728-B88E-80AFE0395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057400"/>
            <a:ext cx="594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Complete the forward substitution to solve for 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66565" name="Rectangle 8">
            <a:extLst>
              <a:ext uri="{FF2B5EF4-FFF2-40B4-BE49-F238E27FC236}">
                <a16:creationId xmlns:a16="http://schemas.microsoft.com/office/drawing/2014/main" id="{83CC5CE8-81A3-4652-AC09-F59012F04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66566" name="Object 7">
            <a:extLst>
              <a:ext uri="{FF2B5EF4-FFF2-40B4-BE49-F238E27FC236}">
                <a16:creationId xmlns:a16="http://schemas.microsoft.com/office/drawing/2014/main" id="{3D50E40A-78B7-4D76-ADAF-3038B75844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6625" y="2743200"/>
          <a:ext cx="4070350" cy="277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3" name="Equation" r:id="rId4" imgW="2349500" imgH="1600200" progId="Equation.3">
                  <p:embed/>
                </p:oleObj>
              </mc:Choice>
              <mc:Fallback>
                <p:oleObj name="Equation" r:id="rId4" imgW="2349500" imgH="1600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2743200"/>
                        <a:ext cx="4070350" cy="277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7" name="Rectangle 10">
            <a:extLst>
              <a:ext uri="{FF2B5EF4-FFF2-40B4-BE49-F238E27FC236}">
                <a16:creationId xmlns:a16="http://schemas.microsoft.com/office/drawing/2014/main" id="{A75E8C99-315C-49A0-B819-CFEB387C6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66568" name="Object 9">
            <a:extLst>
              <a:ext uri="{FF2B5EF4-FFF2-40B4-BE49-F238E27FC236}">
                <a16:creationId xmlns:a16="http://schemas.microsoft.com/office/drawing/2014/main" id="{41FE0D59-5FBF-4968-BC7A-49427AF859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1600" y="3048000"/>
          <a:ext cx="3262313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4" name="Equation" r:id="rId6" imgW="1358310" imgH="710891" progId="Equation.3">
                  <p:embed/>
                </p:oleObj>
              </mc:Choice>
              <mc:Fallback>
                <p:oleObj name="Equation" r:id="rId6" imgW="1358310" imgH="710891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048000"/>
                        <a:ext cx="3262313" cy="171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>
            <a:extLst>
              <a:ext uri="{FF2B5EF4-FFF2-40B4-BE49-F238E27FC236}">
                <a16:creationId xmlns:a16="http://schemas.microsoft.com/office/drawing/2014/main" id="{EC4FBE38-6929-496F-9B6D-144208D410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5435"/>
            <a:ext cx="9144000" cy="684208"/>
          </a:xfrm>
        </p:spPr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68612" name="Text Box 4">
            <a:extLst>
              <a:ext uri="{FF2B5EF4-FFF2-40B4-BE49-F238E27FC236}">
                <a16:creationId xmlns:a16="http://schemas.microsoft.com/office/drawing/2014/main" id="{61200141-9C27-4275-8242-AAFD79896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133600"/>
            <a:ext cx="64008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Set 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][</a:t>
            </a:r>
            <a:r>
              <a:rPr lang="en-US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] = [</a:t>
            </a:r>
            <a:r>
              <a:rPr lang="en-US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Solve for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] 	        </a:t>
            </a:r>
            <a:r>
              <a:rPr lang="en-US" altLang="en-US" sz="2000">
                <a:latin typeface="Arial" panose="020B0604020202020204" pitchFamily="34" charset="0"/>
              </a:rPr>
              <a:t>The 3 equations become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3" name="Rectangle 10">
            <a:extLst>
              <a:ext uri="{FF2B5EF4-FFF2-40B4-BE49-F238E27FC236}">
                <a16:creationId xmlns:a16="http://schemas.microsoft.com/office/drawing/2014/main" id="{3102AD6E-84DA-48ED-8EF3-FFB92DA9F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68614" name="Object 9">
            <a:extLst>
              <a:ext uri="{FF2B5EF4-FFF2-40B4-BE49-F238E27FC236}">
                <a16:creationId xmlns:a16="http://schemas.microsoft.com/office/drawing/2014/main" id="{6FD5BBDC-C949-4DA7-ACBB-FC9786584D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1898650"/>
          <a:ext cx="4711700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0" name="Equation" r:id="rId4" imgW="2197100" imgH="711200" progId="Equation.3">
                  <p:embed/>
                </p:oleObj>
              </mc:Choice>
              <mc:Fallback>
                <p:oleObj name="Equation" r:id="rId4" imgW="2197100" imgH="71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898650"/>
                        <a:ext cx="4711700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5" name="Object 12">
            <a:extLst>
              <a:ext uri="{FF2B5EF4-FFF2-40B4-BE49-F238E27FC236}">
                <a16:creationId xmlns:a16="http://schemas.microsoft.com/office/drawing/2014/main" id="{2963503E-A6F4-463F-95B2-197C319DB158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95600" y="4419600"/>
          <a:ext cx="3794125" cy="165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1" name="Equation" r:id="rId6" imgW="1574800" imgH="685800" progId="Equation.3">
                  <p:embed/>
                </p:oleObj>
              </mc:Choice>
              <mc:Fallback>
                <p:oleObj name="Equation" r:id="rId6" imgW="1574800" imgH="685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419600"/>
                        <a:ext cx="3794125" cy="165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>
            <a:extLst>
              <a:ext uri="{FF2B5EF4-FFF2-40B4-BE49-F238E27FC236}">
                <a16:creationId xmlns:a16="http://schemas.microsoft.com/office/drawing/2014/main" id="{B8112F03-D321-41F6-AD45-F1D29DCCF9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601659"/>
          </a:xfrm>
        </p:spPr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70660" name="Text Box 7">
            <a:extLst>
              <a:ext uri="{FF2B5EF4-FFF2-40B4-BE49-F238E27FC236}">
                <a16:creationId xmlns:a16="http://schemas.microsoft.com/office/drawing/2014/main" id="{C18F0229-81A2-430C-BD7C-9DDD59F52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362200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From the 3</a:t>
            </a:r>
            <a:r>
              <a:rPr lang="en-US" altLang="en-US" sz="2000" baseline="30000">
                <a:latin typeface="Arial" panose="020B0604020202020204" pitchFamily="34" charset="0"/>
              </a:rPr>
              <a:t>rd</a:t>
            </a:r>
            <a:r>
              <a:rPr lang="en-US" altLang="en-US" sz="2000">
                <a:latin typeface="Arial" panose="020B0604020202020204" pitchFamily="34" charset="0"/>
              </a:rPr>
              <a:t> equation</a:t>
            </a:r>
          </a:p>
        </p:txBody>
      </p:sp>
      <p:sp>
        <p:nvSpPr>
          <p:cNvPr id="70661" name="Rectangle 9">
            <a:extLst>
              <a:ext uri="{FF2B5EF4-FFF2-40B4-BE49-F238E27FC236}">
                <a16:creationId xmlns:a16="http://schemas.microsoft.com/office/drawing/2014/main" id="{3646744A-4147-4AF2-A37F-090F625E3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95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70662" name="Object 8">
            <a:extLst>
              <a:ext uri="{FF2B5EF4-FFF2-40B4-BE49-F238E27FC236}">
                <a16:creationId xmlns:a16="http://schemas.microsoft.com/office/drawing/2014/main" id="{5C811735-64BF-4AF7-852A-176C35AC2C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55700" y="2971800"/>
          <a:ext cx="1873250" cy="187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8" name="Equation" r:id="rId4" imgW="863225" imgH="863225" progId="Equation.3">
                  <p:embed/>
                </p:oleObj>
              </mc:Choice>
              <mc:Fallback>
                <p:oleObj name="Equation" r:id="rId4" imgW="863225" imgH="86322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2971800"/>
                        <a:ext cx="1873250" cy="187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3" name="Text Box 10">
            <a:extLst>
              <a:ext uri="{FF2B5EF4-FFF2-40B4-BE49-F238E27FC236}">
                <a16:creationId xmlns:a16="http://schemas.microsoft.com/office/drawing/2014/main" id="{C6037328-6130-49E3-9DBB-C499620DA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133600"/>
            <a:ext cx="4114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Substituting in a</a:t>
            </a:r>
            <a:r>
              <a:rPr lang="en-US" altLang="en-US" sz="2000" baseline="-25000">
                <a:latin typeface="Arial" panose="020B0604020202020204" pitchFamily="34" charset="0"/>
              </a:rPr>
              <a:t>3 </a:t>
            </a:r>
            <a:r>
              <a:rPr lang="en-US" altLang="en-US" sz="2000">
                <a:latin typeface="Arial" panose="020B0604020202020204" pitchFamily="34" charset="0"/>
              </a:rPr>
              <a:t>and using the second equation</a:t>
            </a:r>
          </a:p>
        </p:txBody>
      </p:sp>
      <p:sp>
        <p:nvSpPr>
          <p:cNvPr id="70664" name="Rectangle 12">
            <a:extLst>
              <a:ext uri="{FF2B5EF4-FFF2-40B4-BE49-F238E27FC236}">
                <a16:creationId xmlns:a16="http://schemas.microsoft.com/office/drawing/2014/main" id="{7CB29305-0B55-46C9-818B-6DDA1D7F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05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70665" name="Object 11">
            <a:extLst>
              <a:ext uri="{FF2B5EF4-FFF2-40B4-BE49-F238E27FC236}">
                <a16:creationId xmlns:a16="http://schemas.microsoft.com/office/drawing/2014/main" id="{D935A68B-CF3A-4F18-99EB-0C512A1D47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2971800"/>
          <a:ext cx="288131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9" name="Equation" r:id="rId6" imgW="1524000" imgH="228600" progId="Equation.3">
                  <p:embed/>
                </p:oleObj>
              </mc:Choice>
              <mc:Fallback>
                <p:oleObj name="Equation" r:id="rId6" imgW="15240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971800"/>
                        <a:ext cx="2881313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6" name="Object 10">
            <a:extLst>
              <a:ext uri="{FF2B5EF4-FFF2-40B4-BE49-F238E27FC236}">
                <a16:creationId xmlns:a16="http://schemas.microsoft.com/office/drawing/2014/main" id="{FC669D4B-FF07-4B3B-8E60-E1E4D95E0D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3581400"/>
          <a:ext cx="31242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0" name="Equation" r:id="rId8" imgW="1548728" imgH="1040948" progId="Equation.3">
                  <p:embed/>
                </p:oleObj>
              </mc:Choice>
              <mc:Fallback>
                <p:oleObj name="Equation" r:id="rId8" imgW="1548728" imgH="1040948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81400"/>
                        <a:ext cx="312420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3">
            <a:extLst>
              <a:ext uri="{FF2B5EF4-FFF2-40B4-BE49-F238E27FC236}">
                <a16:creationId xmlns:a16="http://schemas.microsoft.com/office/drawing/2014/main" id="{D1BB3FFC-2F9D-4997-9FED-87A4C80D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C0C0C0"/>
                </a:solidFill>
              </a:rPr>
              <a:t>                                           http://numericalmethods.eng.usf.edu</a:t>
            </a: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7DB929CF-CB55-4B02-95BE-1EE1B1FBF0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641346"/>
          </a:xfrm>
        </p:spPr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72708" name="Text Box 4">
            <a:extLst>
              <a:ext uri="{FF2B5EF4-FFF2-40B4-BE49-F238E27FC236}">
                <a16:creationId xmlns:a16="http://schemas.microsoft.com/office/drawing/2014/main" id="{3E181659-722C-43B5-99BC-B41326410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33600"/>
            <a:ext cx="3352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Substituting in a</a:t>
            </a:r>
            <a:r>
              <a:rPr lang="en-US" altLang="en-US" sz="1800" baseline="-25000" dirty="0">
                <a:latin typeface="Arial" panose="020B0604020202020204" pitchFamily="34" charset="0"/>
              </a:rPr>
              <a:t>3</a:t>
            </a:r>
            <a:r>
              <a:rPr lang="en-US" altLang="en-US" sz="1800" dirty="0">
                <a:latin typeface="Arial" panose="020B0604020202020204" pitchFamily="34" charset="0"/>
              </a:rPr>
              <a:t> and a</a:t>
            </a:r>
            <a:r>
              <a:rPr lang="en-US" altLang="en-US" sz="1800" baseline="-25000" dirty="0">
                <a:latin typeface="Arial" panose="020B0604020202020204" pitchFamily="34" charset="0"/>
              </a:rPr>
              <a:t>2</a:t>
            </a:r>
            <a:r>
              <a:rPr lang="en-US" altLang="en-US" sz="1800" dirty="0">
                <a:latin typeface="Arial" panose="020B0604020202020204" pitchFamily="34" charset="0"/>
              </a:rPr>
              <a:t> using the first equation</a:t>
            </a:r>
          </a:p>
        </p:txBody>
      </p:sp>
      <p:sp>
        <p:nvSpPr>
          <p:cNvPr id="72709" name="Rectangle 7">
            <a:extLst>
              <a:ext uri="{FF2B5EF4-FFF2-40B4-BE49-F238E27FC236}">
                <a16:creationId xmlns:a16="http://schemas.microsoft.com/office/drawing/2014/main" id="{DC542CB9-769D-4517-9F6A-9D3E6834A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05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72710" name="Object 6">
            <a:extLst>
              <a:ext uri="{FF2B5EF4-FFF2-40B4-BE49-F238E27FC236}">
                <a16:creationId xmlns:a16="http://schemas.microsoft.com/office/drawing/2014/main" id="{B4E65B19-A954-4592-8BAF-5E564CA725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6625" y="2895600"/>
          <a:ext cx="25209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6" name="Equation" r:id="rId4" imgW="1397000" imgH="228600" progId="Equation.3">
                  <p:embed/>
                </p:oleObj>
              </mc:Choice>
              <mc:Fallback>
                <p:oleObj name="Equation" r:id="rId4" imgW="13970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2895600"/>
                        <a:ext cx="252095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1" name="Text Box 8">
            <a:extLst>
              <a:ext uri="{FF2B5EF4-FFF2-40B4-BE49-F238E27FC236}">
                <a16:creationId xmlns:a16="http://schemas.microsoft.com/office/drawing/2014/main" id="{F99ABB5D-EBB7-4AC1-999D-797DAABF9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13360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Hence the Solution Vector is:</a:t>
            </a:r>
          </a:p>
        </p:txBody>
      </p:sp>
      <p:sp>
        <p:nvSpPr>
          <p:cNvPr id="72712" name="Rectangle 10">
            <a:extLst>
              <a:ext uri="{FF2B5EF4-FFF2-40B4-BE49-F238E27FC236}">
                <a16:creationId xmlns:a16="http://schemas.microsoft.com/office/drawing/2014/main" id="{E9D6E1D6-A4DB-41EB-AA37-97B973C85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72713" name="Object 9">
            <a:extLst>
              <a:ext uri="{FF2B5EF4-FFF2-40B4-BE49-F238E27FC236}">
                <a16:creationId xmlns:a16="http://schemas.microsoft.com/office/drawing/2014/main" id="{2D04F19A-3777-4682-A326-32F88EB808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2895600"/>
          <a:ext cx="2362200" cy="163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7" name="Equation" r:id="rId6" imgW="1028254" imgH="710891" progId="Equation.3">
                  <p:embed/>
                </p:oleObj>
              </mc:Choice>
              <mc:Fallback>
                <p:oleObj name="Equation" r:id="rId6" imgW="1028254" imgH="710891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895600"/>
                        <a:ext cx="2362200" cy="163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4" name="Object 10">
            <a:extLst>
              <a:ext uri="{FF2B5EF4-FFF2-40B4-BE49-F238E27FC236}">
                <a16:creationId xmlns:a16="http://schemas.microsoft.com/office/drawing/2014/main" id="{3D06354C-3DBA-4DED-AA30-F536D75AB6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3505200"/>
          <a:ext cx="2865438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8" name="Equation" r:id="rId8" imgW="1701800" imgH="1003300" progId="Equation.3">
                  <p:embed/>
                </p:oleObj>
              </mc:Choice>
              <mc:Fallback>
                <p:oleObj name="Equation" r:id="rId8" imgW="1701800" imgH="1003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5200"/>
                        <a:ext cx="2865438" cy="168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6">
            <a:extLst>
              <a:ext uri="{FF2B5EF4-FFF2-40B4-BE49-F238E27FC236}">
                <a16:creationId xmlns:a16="http://schemas.microsoft.com/office/drawing/2014/main" id="{62AF4E82-0B16-4BD8-92DD-059187F16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752600"/>
            <a:ext cx="77724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Method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For most non-singular matrix [</a:t>
            </a:r>
            <a:r>
              <a:rPr lang="en-US" altLang="en-US" sz="1800" i="1">
                <a:latin typeface="Arial" panose="020B0604020202020204" pitchFamily="34" charset="0"/>
              </a:rPr>
              <a:t>A</a:t>
            </a:r>
            <a:r>
              <a:rPr lang="en-US" altLang="en-US" sz="1800">
                <a:latin typeface="Arial" panose="020B0604020202020204" pitchFamily="34" charset="0"/>
              </a:rPr>
              <a:t>] that one could conduct Naïve Gauss Elimination forward elimination steps, one can always write it as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] = [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][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where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en-US" sz="2000">
                <a:latin typeface="Arial" panose="020B0604020202020204" pitchFamily="34" charset="0"/>
              </a:rPr>
              <a:t>= lower triangular matrix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en-US" sz="2000">
                <a:latin typeface="Arial" panose="020B0604020202020204" pitchFamily="34" charset="0"/>
              </a:rPr>
              <a:t>= upper triangular matrix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5843" name="Footer Placeholder 5">
            <a:extLst>
              <a:ext uri="{FF2B5EF4-FFF2-40B4-BE49-F238E27FC236}">
                <a16:creationId xmlns:a16="http://schemas.microsoft.com/office/drawing/2014/main" id="{51BE7415-F593-40F4-A252-5469930AB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C0C0C0"/>
                </a:solidFill>
              </a:rPr>
              <a:t>                                           http://numericalmethods.eng.usf.edu</a:t>
            </a:r>
          </a:p>
        </p:txBody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6423781D-5135-4ADF-829A-BC56D1AC91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595309"/>
          </a:xfrm>
        </p:spPr>
        <p:txBody>
          <a:bodyPr/>
          <a:lstStyle/>
          <a:p>
            <a:r>
              <a:rPr lang="en-US" altLang="en-US" dirty="0"/>
              <a:t>LU Decomposition</a:t>
            </a: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572A52D1-FA3D-4790-9B40-984F1A970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7">
            <a:extLst>
              <a:ext uri="{FF2B5EF4-FFF2-40B4-BE49-F238E27FC236}">
                <a16:creationId xmlns:a16="http://schemas.microsoft.com/office/drawing/2014/main" id="{266EC89C-50E4-49B5-B53D-7A0C00A46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C0C0C0"/>
                </a:solidFill>
              </a:rPr>
              <a:t>                                           http://numericalmethods.eng.usf.edu</a:t>
            </a: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BC75B4EC-CBA3-4C49-AB23-33045F561BCD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0" y="617538"/>
            <a:ext cx="9144000" cy="519113"/>
          </a:xfrm>
        </p:spPr>
        <p:txBody>
          <a:bodyPr/>
          <a:lstStyle/>
          <a:p>
            <a:r>
              <a:rPr lang="en-US" altLang="en-US" dirty="0"/>
              <a:t>LU Decomposition</a:t>
            </a:r>
          </a:p>
        </p:txBody>
      </p:sp>
      <p:sp>
        <p:nvSpPr>
          <p:cNvPr id="39940" name="Text Box 3">
            <a:extLst>
              <a:ext uri="{FF2B5EF4-FFF2-40B4-BE49-F238E27FC236}">
                <a16:creationId xmlns:a16="http://schemas.microsoft.com/office/drawing/2014/main" id="{9BA218AE-38D3-4FA1-9436-9FF1590F5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12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How can this be used?</a:t>
            </a:r>
          </a:p>
        </p:txBody>
      </p:sp>
      <p:sp>
        <p:nvSpPr>
          <p:cNvPr id="39941" name="Text Box 4">
            <a:extLst>
              <a:ext uri="{FF2B5EF4-FFF2-40B4-BE49-F238E27FC236}">
                <a16:creationId xmlns:a16="http://schemas.microsoft.com/office/drawing/2014/main" id="{03FCE28C-6333-4DF3-86B9-2ED8E3CE1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895600"/>
            <a:ext cx="5257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Given 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][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] = [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]      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 altLang="en-US" sz="2200">
                <a:latin typeface="Arial" panose="020B0604020202020204" pitchFamily="34" charset="0"/>
              </a:rPr>
              <a:t>Decompose 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en-US" sz="2200">
                <a:latin typeface="Arial" panose="020B0604020202020204" pitchFamily="34" charset="0"/>
              </a:rPr>
              <a:t>into 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en-US" sz="2200">
                <a:latin typeface="Arial" panose="020B0604020202020204" pitchFamily="34" charset="0"/>
              </a:rPr>
              <a:t>and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 altLang="en-US" sz="2200">
                <a:latin typeface="Arial" panose="020B0604020202020204" pitchFamily="34" charset="0"/>
              </a:rPr>
              <a:t>Solve 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][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] = [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en-US" sz="2200">
                <a:latin typeface="Arial" panose="020B0604020202020204" pitchFamily="34" charset="0"/>
              </a:rPr>
              <a:t>for 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endParaRPr lang="en-US" altLang="en-US" sz="22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 altLang="en-US" sz="2200">
                <a:latin typeface="Arial" panose="020B0604020202020204" pitchFamily="34" charset="0"/>
              </a:rPr>
              <a:t>Solve 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][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] = [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en-US" sz="2200">
                <a:latin typeface="Arial" panose="020B0604020202020204" pitchFamily="34" charset="0"/>
              </a:rPr>
              <a:t>for 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BD3482A-1FE0-4F7F-9EA1-190ECC928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D1FF95-207F-4607-B78E-E3FC7A10C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186B8-ED86-4420-9191-3DA39BE57A7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B4D8F1-AACB-4856-B206-9E700F997353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94254" y="838200"/>
            <a:ext cx="8955492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27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>
            <a:extLst>
              <a:ext uri="{FF2B5EF4-FFF2-40B4-BE49-F238E27FC236}">
                <a16:creationId xmlns:a16="http://schemas.microsoft.com/office/drawing/2014/main" id="{1C2C25BA-6637-4571-BBB7-7633671319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761998"/>
          </a:xfrm>
        </p:spPr>
        <p:txBody>
          <a:bodyPr/>
          <a:lstStyle/>
          <a:p>
            <a:r>
              <a:rPr lang="en-US" altLang="en-US" sz="4000" dirty="0">
                <a:latin typeface="Arial" panose="020B0604020202020204" pitchFamily="34" charset="0"/>
              </a:rPr>
              <a:t>Method: [A] Decomposes to [L] and [U]</a:t>
            </a:r>
            <a:endParaRPr lang="en-US" altLang="en-US" sz="4000" dirty="0"/>
          </a:p>
        </p:txBody>
      </p:sp>
      <p:sp>
        <p:nvSpPr>
          <p:cNvPr id="50180" name="Rectangle 5">
            <a:extLst>
              <a:ext uri="{FF2B5EF4-FFF2-40B4-BE49-F238E27FC236}">
                <a16:creationId xmlns:a16="http://schemas.microsoft.com/office/drawing/2014/main" id="{F97150A7-1C58-4275-BB58-FE0E94DE8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50181" name="Object 4">
            <a:extLst>
              <a:ext uri="{FF2B5EF4-FFF2-40B4-BE49-F238E27FC236}">
                <a16:creationId xmlns:a16="http://schemas.microsoft.com/office/drawing/2014/main" id="{F611478E-8AA8-4FC7-A13C-C55DA36420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2209800"/>
          <a:ext cx="624840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0" name="Equation" r:id="rId4" imgW="2755900" imgH="711200" progId="Equation.3">
                  <p:embed/>
                </p:oleObj>
              </mc:Choice>
              <mc:Fallback>
                <p:oleObj name="Equation" r:id="rId4" imgW="2755900" imgH="71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09800"/>
                        <a:ext cx="6248400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2" name="Text Box 6">
            <a:extLst>
              <a:ext uri="{FF2B5EF4-FFF2-40B4-BE49-F238E27FC236}">
                <a16:creationId xmlns:a16="http://schemas.microsoft.com/office/drawing/2014/main" id="{E9C7BA80-47F8-499F-9B1C-67E9DD4E3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038600"/>
            <a:ext cx="89154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[</a:t>
            </a:r>
            <a:r>
              <a:rPr lang="en-US" altLang="en-US" sz="1800" i="1">
                <a:latin typeface="Arial" panose="020B0604020202020204" pitchFamily="34" charset="0"/>
              </a:rPr>
              <a:t>U</a:t>
            </a:r>
            <a:r>
              <a:rPr lang="en-US" altLang="en-US" sz="1800">
                <a:latin typeface="Arial" panose="020B0604020202020204" pitchFamily="34" charset="0"/>
              </a:rPr>
              <a:t>] is the same as the coefficient matrix at the end of the forward elimination step.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[</a:t>
            </a:r>
            <a:r>
              <a:rPr lang="en-US" altLang="en-US" sz="1800" i="1">
                <a:latin typeface="Arial" panose="020B0604020202020204" pitchFamily="34" charset="0"/>
              </a:rPr>
              <a:t>L</a:t>
            </a:r>
            <a:r>
              <a:rPr lang="en-US" altLang="en-US" sz="1800">
                <a:latin typeface="Arial" panose="020B0604020202020204" pitchFamily="34" charset="0"/>
              </a:rPr>
              <a:t>] is obtained using the </a:t>
            </a:r>
            <a:r>
              <a:rPr lang="en-US" altLang="en-US" sz="1800" i="1">
                <a:latin typeface="Arial" panose="020B0604020202020204" pitchFamily="34" charset="0"/>
              </a:rPr>
              <a:t>multipliers</a:t>
            </a:r>
            <a:r>
              <a:rPr lang="en-US" altLang="en-US" sz="1800">
                <a:latin typeface="Arial" panose="020B0604020202020204" pitchFamily="34" charset="0"/>
              </a:rPr>
              <a:t> that were used in the forward elimination process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>
            <a:extLst>
              <a:ext uri="{FF2B5EF4-FFF2-40B4-BE49-F238E27FC236}">
                <a16:creationId xmlns:a16="http://schemas.microsoft.com/office/drawing/2014/main" id="{7D89E6A8-6C44-4D99-9960-FCA3875B7A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581025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Finding the [</a:t>
            </a:r>
            <a:r>
              <a:rPr lang="en-US" altLang="en-US" i="1" dirty="0">
                <a:latin typeface="Arial" panose="020B0604020202020204" pitchFamily="34" charset="0"/>
              </a:rPr>
              <a:t>U</a:t>
            </a:r>
            <a:r>
              <a:rPr lang="en-US" altLang="en-US" dirty="0">
                <a:latin typeface="Arial" panose="020B0604020202020204" pitchFamily="34" charset="0"/>
              </a:rPr>
              <a:t>] matrix</a:t>
            </a:r>
            <a:endParaRPr lang="en-US" altLang="en-US" dirty="0"/>
          </a:p>
        </p:txBody>
      </p:sp>
      <p:sp>
        <p:nvSpPr>
          <p:cNvPr id="52228" name="Text Box 3">
            <a:extLst>
              <a:ext uri="{FF2B5EF4-FFF2-40B4-BE49-F238E27FC236}">
                <a16:creationId xmlns:a16="http://schemas.microsoft.com/office/drawing/2014/main" id="{435A0D90-3B16-4242-B73E-17A834092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52600"/>
            <a:ext cx="7620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Using the Forward Elimination Procedure of Gauss Elimination</a:t>
            </a:r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8CE5D77B-F9A3-469C-907B-A29E5DEFA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52230" name="Object 4">
            <a:extLst>
              <a:ext uri="{FF2B5EF4-FFF2-40B4-BE49-F238E27FC236}">
                <a16:creationId xmlns:a16="http://schemas.microsoft.com/office/drawing/2014/main" id="{F3CC8385-9BFC-419C-9714-71A4B6451F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11525" y="2257425"/>
          <a:ext cx="1870075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6" name="Equation" r:id="rId4" imgW="901309" imgH="710891" progId="Equation.3">
                  <p:embed/>
                </p:oleObj>
              </mc:Choice>
              <mc:Fallback>
                <p:oleObj name="Equation" r:id="rId4" imgW="901309" imgH="71089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2257425"/>
                        <a:ext cx="1870075" cy="147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1" name="Rectangle 7">
            <a:extLst>
              <a:ext uri="{FF2B5EF4-FFF2-40B4-BE49-F238E27FC236}">
                <a16:creationId xmlns:a16="http://schemas.microsoft.com/office/drawing/2014/main" id="{6FDCB2C7-E4B3-4D6A-A990-4028BF55A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1440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52232" name="Object 6">
            <a:extLst>
              <a:ext uri="{FF2B5EF4-FFF2-40B4-BE49-F238E27FC236}">
                <a16:creationId xmlns:a16="http://schemas.microsoft.com/office/drawing/2014/main" id="{598B1739-7AB8-4B07-89D5-0A6061FA2F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98613" y="3762375"/>
          <a:ext cx="6089650" cy="128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7" name="Equation" r:id="rId6" imgW="3378200" imgH="711200" progId="Equation.3">
                  <p:embed/>
                </p:oleObj>
              </mc:Choice>
              <mc:Fallback>
                <p:oleObj name="Equation" r:id="rId6" imgW="3378200" imgH="71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3762375"/>
                        <a:ext cx="6089650" cy="128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8">
            <a:extLst>
              <a:ext uri="{FF2B5EF4-FFF2-40B4-BE49-F238E27FC236}">
                <a16:creationId xmlns:a16="http://schemas.microsoft.com/office/drawing/2014/main" id="{BDC69A42-A9D2-4F08-90DA-1982F6C4E3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97025" y="5133975"/>
          <a:ext cx="609917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8" name="Equation" r:id="rId8" imgW="3441700" imgH="711200" progId="Equation.3">
                  <p:embed/>
                </p:oleObj>
              </mc:Choice>
              <mc:Fallback>
                <p:oleObj name="Equation" r:id="rId8" imgW="3441700" imgH="71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025" y="5133975"/>
                        <a:ext cx="6099175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4" name="TextBox 9">
            <a:extLst>
              <a:ext uri="{FF2B5EF4-FFF2-40B4-BE49-F238E27FC236}">
                <a16:creationId xmlns:a16="http://schemas.microsoft.com/office/drawing/2014/main" id="{967B0829-946E-49A6-B8B3-8AEE529D9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114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Step 1: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>
            <a:extLst>
              <a:ext uri="{FF2B5EF4-FFF2-40B4-BE49-F238E27FC236}">
                <a16:creationId xmlns:a16="http://schemas.microsoft.com/office/drawing/2014/main" id="{2B9DC60B-E11D-4D4F-A0F4-88E57613DE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461963"/>
          </a:xfrm>
        </p:spPr>
        <p:txBody>
          <a:bodyPr/>
          <a:lstStyle/>
          <a:p>
            <a:r>
              <a:rPr lang="en-US" altLang="en-US" dirty="0"/>
              <a:t>Finding the [U] Matrix</a:t>
            </a:r>
          </a:p>
        </p:txBody>
      </p:sp>
      <p:sp>
        <p:nvSpPr>
          <p:cNvPr id="54276" name="Text Box 3">
            <a:extLst>
              <a:ext uri="{FF2B5EF4-FFF2-40B4-BE49-F238E27FC236}">
                <a16:creationId xmlns:a16="http://schemas.microsoft.com/office/drawing/2014/main" id="{3CFF73F1-E60E-4FB3-B843-19D99659C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8100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Step 2:</a:t>
            </a:r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09F5160E-017F-46C2-AE4D-E95E10B27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54278" name="Object 4">
            <a:extLst>
              <a:ext uri="{FF2B5EF4-FFF2-40B4-BE49-F238E27FC236}">
                <a16:creationId xmlns:a16="http://schemas.microsoft.com/office/drawing/2014/main" id="{88B98C76-5E70-409C-9303-DD02F4D337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0600" y="1905000"/>
          <a:ext cx="23891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5" name="Equation" r:id="rId4" imgW="1397000" imgH="711200" progId="Equation.3">
                  <p:embed/>
                </p:oleObj>
              </mc:Choice>
              <mc:Fallback>
                <p:oleObj name="Equation" r:id="rId4" imgW="1397000" imgH="71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905000"/>
                        <a:ext cx="23891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9" name="Rectangle 7">
            <a:extLst>
              <a:ext uri="{FF2B5EF4-FFF2-40B4-BE49-F238E27FC236}">
                <a16:creationId xmlns:a16="http://schemas.microsoft.com/office/drawing/2014/main" id="{83E213D2-9875-44FA-9FE5-35F16F2F8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54280" name="Object 6">
            <a:extLst>
              <a:ext uri="{FF2B5EF4-FFF2-40B4-BE49-F238E27FC236}">
                <a16:creationId xmlns:a16="http://schemas.microsoft.com/office/drawing/2014/main" id="{9BBF2343-2E18-4AAF-94D7-07DE2D3335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3429000"/>
          <a:ext cx="612933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6" name="Equation" r:id="rId6" imgW="3378200" imgH="711200" progId="Equation.3">
                  <p:embed/>
                </p:oleObj>
              </mc:Choice>
              <mc:Fallback>
                <p:oleObj name="Equation" r:id="rId6" imgW="3378200" imgH="71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429000"/>
                        <a:ext cx="6129338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1" name="Rectangle 9">
            <a:extLst>
              <a:ext uri="{FF2B5EF4-FFF2-40B4-BE49-F238E27FC236}">
                <a16:creationId xmlns:a16="http://schemas.microsoft.com/office/drawing/2014/main" id="{96E854DA-14CD-4C09-A2F2-2FDBC3B5E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19200" y="3581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54282" name="Object 8">
            <a:extLst>
              <a:ext uri="{FF2B5EF4-FFF2-40B4-BE49-F238E27FC236}">
                <a16:creationId xmlns:a16="http://schemas.microsoft.com/office/drawing/2014/main" id="{24BCCD0B-225F-485E-B25F-F79DF86A16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4876800"/>
          <a:ext cx="2819400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7" name="Equation" r:id="rId8" imgW="1638300" imgH="711200" progId="Equation.3">
                  <p:embed/>
                </p:oleObj>
              </mc:Choice>
              <mc:Fallback>
                <p:oleObj name="Equation" r:id="rId8" imgW="1638300" imgH="71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876800"/>
                        <a:ext cx="2819400" cy="139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3" name="TextBox 10">
            <a:extLst>
              <a:ext uri="{FF2B5EF4-FFF2-40B4-BE49-F238E27FC236}">
                <a16:creationId xmlns:a16="http://schemas.microsoft.com/office/drawing/2014/main" id="{3DE336D5-4408-408E-9629-2C71D11DE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133600"/>
            <a:ext cx="2819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Matrix after Step 1: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>
            <a:extLst>
              <a:ext uri="{FF2B5EF4-FFF2-40B4-BE49-F238E27FC236}">
                <a16:creationId xmlns:a16="http://schemas.microsoft.com/office/drawing/2014/main" id="{2105E3D4-35B0-45C2-9179-B4BA2DBA7D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620711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Finding the [L] matrix</a:t>
            </a:r>
          </a:p>
        </p:txBody>
      </p:sp>
      <p:sp>
        <p:nvSpPr>
          <p:cNvPr id="56324" name="Text Box 3">
            <a:extLst>
              <a:ext uri="{FF2B5EF4-FFF2-40B4-BE49-F238E27FC236}">
                <a16:creationId xmlns:a16="http://schemas.microsoft.com/office/drawing/2014/main" id="{28D5AF9E-D43E-4049-9FE6-D8AF18135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380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Using the multipliers used during the Forward Elimination Procedure</a:t>
            </a:r>
          </a:p>
        </p:txBody>
      </p:sp>
      <p:sp>
        <p:nvSpPr>
          <p:cNvPr id="56325" name="Rectangle 5">
            <a:extLst>
              <a:ext uri="{FF2B5EF4-FFF2-40B4-BE49-F238E27FC236}">
                <a16:creationId xmlns:a16="http://schemas.microsoft.com/office/drawing/2014/main" id="{56572768-7E2F-4984-9D92-7AF4AFE78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56326" name="Object 4">
            <a:extLst>
              <a:ext uri="{FF2B5EF4-FFF2-40B4-BE49-F238E27FC236}">
                <a16:creationId xmlns:a16="http://schemas.microsoft.com/office/drawing/2014/main" id="{8B39B6F9-8B11-4222-B503-CD7D9D2751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1981200"/>
          <a:ext cx="1819275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1" name="Equation" r:id="rId4" imgW="927100" imgH="711200" progId="Equation.3">
                  <p:embed/>
                </p:oleObj>
              </mc:Choice>
              <mc:Fallback>
                <p:oleObj name="Equation" r:id="rId4" imgW="927100" imgH="71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981200"/>
                        <a:ext cx="1819275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6">
            <a:extLst>
              <a:ext uri="{FF2B5EF4-FFF2-40B4-BE49-F238E27FC236}">
                <a16:creationId xmlns:a16="http://schemas.microsoft.com/office/drawing/2014/main" id="{C95A9B0A-5351-4AE2-8E45-42A4CD2033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4133850"/>
          <a:ext cx="22098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2" name="Equation" r:id="rId6" imgW="1371600" imgH="444500" progId="Equation.3">
                  <p:embed/>
                </p:oleObj>
              </mc:Choice>
              <mc:Fallback>
                <p:oleObj name="Equation" r:id="rId6" imgW="1371600" imgH="444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133850"/>
                        <a:ext cx="22098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8" name="Object 8">
            <a:extLst>
              <a:ext uri="{FF2B5EF4-FFF2-40B4-BE49-F238E27FC236}">
                <a16:creationId xmlns:a16="http://schemas.microsoft.com/office/drawing/2014/main" id="{30BF6B28-F7D7-40AB-8C3C-7F8ECBF2E1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4924425"/>
          <a:ext cx="22860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3" name="Equation" r:id="rId8" imgW="1435100" imgH="444500" progId="Equation.3">
                  <p:embed/>
                </p:oleObj>
              </mc:Choice>
              <mc:Fallback>
                <p:oleObj name="Equation" r:id="rId8" imgW="1435100" imgH="444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924425"/>
                        <a:ext cx="22860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9" name="Text Box 10">
            <a:extLst>
              <a:ext uri="{FF2B5EF4-FFF2-40B4-BE49-F238E27FC236}">
                <a16:creationId xmlns:a16="http://schemas.microsoft.com/office/drawing/2014/main" id="{6C921EAE-A960-4B37-8A53-28735EC14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286250"/>
            <a:ext cx="2133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From the first step of forward elimination</a:t>
            </a:r>
          </a:p>
        </p:txBody>
      </p:sp>
      <p:sp>
        <p:nvSpPr>
          <p:cNvPr id="56330" name="Rectangle 13">
            <a:extLst>
              <a:ext uri="{FF2B5EF4-FFF2-40B4-BE49-F238E27FC236}">
                <a16:creationId xmlns:a16="http://schemas.microsoft.com/office/drawing/2014/main" id="{1F1FAAC5-3B03-4356-B7AC-99254005A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6331" name="Rectangle 15">
            <a:extLst>
              <a:ext uri="{FF2B5EF4-FFF2-40B4-BE49-F238E27FC236}">
                <a16:creationId xmlns:a16="http://schemas.microsoft.com/office/drawing/2014/main" id="{CB4C39E5-B4A4-41A9-84A5-43AF794B4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56332" name="Object 16">
            <a:extLst>
              <a:ext uri="{FF2B5EF4-FFF2-40B4-BE49-F238E27FC236}">
                <a16:creationId xmlns:a16="http://schemas.microsoft.com/office/drawing/2014/main" id="{70396AF9-78EB-4F21-BAF5-B7227742C2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4210050"/>
          <a:ext cx="1870075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4" name="Equation" r:id="rId10" imgW="901309" imgH="710891" progId="Equation.3">
                  <p:embed/>
                </p:oleObj>
              </mc:Choice>
              <mc:Fallback>
                <p:oleObj name="Equation" r:id="rId10" imgW="901309" imgH="710891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210050"/>
                        <a:ext cx="1870075" cy="147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>
            <a:extLst>
              <a:ext uri="{FF2B5EF4-FFF2-40B4-BE49-F238E27FC236}">
                <a16:creationId xmlns:a16="http://schemas.microsoft.com/office/drawing/2014/main" id="{7CE3C2DA-8641-4A47-AC00-C7F5E5795B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1143000"/>
          </a:xfrm>
        </p:spPr>
        <p:txBody>
          <a:bodyPr/>
          <a:lstStyle/>
          <a:p>
            <a:r>
              <a:rPr lang="en-US" altLang="en-US"/>
              <a:t>Finding the [L] Matrix</a:t>
            </a:r>
          </a:p>
        </p:txBody>
      </p:sp>
      <p:sp>
        <p:nvSpPr>
          <p:cNvPr id="58372" name="Rectangle 5">
            <a:extLst>
              <a:ext uri="{FF2B5EF4-FFF2-40B4-BE49-F238E27FC236}">
                <a16:creationId xmlns:a16="http://schemas.microsoft.com/office/drawing/2014/main" id="{51E7E851-28A9-4C11-88C3-6AF447D89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58373" name="Object 4">
            <a:extLst>
              <a:ext uri="{FF2B5EF4-FFF2-40B4-BE49-F238E27FC236}">
                <a16:creationId xmlns:a16="http://schemas.microsoft.com/office/drawing/2014/main" id="{727C7428-162A-459D-9051-8482E3235A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038600"/>
          <a:ext cx="296386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0" name="Equation" r:id="rId4" imgW="1320227" imgH="710891" progId="Equation.3">
                  <p:embed/>
                </p:oleObj>
              </mc:Choice>
              <mc:Fallback>
                <p:oleObj name="Equation" r:id="rId4" imgW="1320227" imgH="71089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38600"/>
                        <a:ext cx="2963863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4" name="Rectangle 8">
            <a:extLst>
              <a:ext uri="{FF2B5EF4-FFF2-40B4-BE49-F238E27FC236}">
                <a16:creationId xmlns:a16="http://schemas.microsoft.com/office/drawing/2014/main" id="{BEEF9B9B-13AC-4EE6-84F3-842B22D9F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8375" name="Rectangle 10">
            <a:extLst>
              <a:ext uri="{FF2B5EF4-FFF2-40B4-BE49-F238E27FC236}">
                <a16:creationId xmlns:a16="http://schemas.microsoft.com/office/drawing/2014/main" id="{5727D0A9-57D2-4D79-B9B8-31048C392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8376" name="Text Box 11">
            <a:extLst>
              <a:ext uri="{FF2B5EF4-FFF2-40B4-BE49-F238E27FC236}">
                <a16:creationId xmlns:a16="http://schemas.microsoft.com/office/drawing/2014/main" id="{93A50A99-5D17-4718-A9BB-EC653D607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438400"/>
            <a:ext cx="2133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From the second step of forward elimination</a:t>
            </a:r>
          </a:p>
        </p:txBody>
      </p:sp>
      <p:graphicFrame>
        <p:nvGraphicFramePr>
          <p:cNvPr id="58377" name="Object 12">
            <a:extLst>
              <a:ext uri="{FF2B5EF4-FFF2-40B4-BE49-F238E27FC236}">
                <a16:creationId xmlns:a16="http://schemas.microsoft.com/office/drawing/2014/main" id="{7C92013E-E267-4529-92D9-92FFA58D3D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2390775"/>
          <a:ext cx="2417763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1" name="Equation" r:id="rId6" imgW="1358310" imgH="710891" progId="Equation.3">
                  <p:embed/>
                </p:oleObj>
              </mc:Choice>
              <mc:Fallback>
                <p:oleObj name="Equation" r:id="rId6" imgW="1358310" imgH="710891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390775"/>
                        <a:ext cx="2417763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8" name="Object 14">
            <a:extLst>
              <a:ext uri="{FF2B5EF4-FFF2-40B4-BE49-F238E27FC236}">
                <a16:creationId xmlns:a16="http://schemas.microsoft.com/office/drawing/2014/main" id="{552A9D33-0853-4A1E-83CF-4451A15BB2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2590800"/>
          <a:ext cx="25908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2" name="Equation" r:id="rId8" imgW="1511300" imgH="444500" progId="Equation.3">
                  <p:embed/>
                </p:oleObj>
              </mc:Choice>
              <mc:Fallback>
                <p:oleObj name="Equation" r:id="rId8" imgW="1511300" imgH="4445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590800"/>
                        <a:ext cx="259080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5"/>
  <p:tag name="TPOS" val="2"/>
</p:tagLst>
</file>

<file path=ppt/theme/theme1.xml><?xml version="1.0" encoding="utf-8"?>
<a:theme xmlns:a="http://schemas.openxmlformats.org/drawingml/2006/main" name="2_Blends">
  <a:themeElements>
    <a:clrScheme name="2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Blends">
  <a:themeElements>
    <a:clrScheme name="3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powerpoint_template</Template>
  <TotalTime>2827</TotalTime>
  <Words>414</Words>
  <Application>Microsoft Office PowerPoint</Application>
  <PresentationFormat>On-screen Show (4:3)</PresentationFormat>
  <Paragraphs>80</Paragraphs>
  <Slides>16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Tahoma</vt:lpstr>
      <vt:lpstr>Times New Roman</vt:lpstr>
      <vt:lpstr>Trebuchet MS (Headings)</vt:lpstr>
      <vt:lpstr>Wingdings</vt:lpstr>
      <vt:lpstr>2_Blends</vt:lpstr>
      <vt:lpstr>3_Blends</vt:lpstr>
      <vt:lpstr>Equation</vt:lpstr>
      <vt:lpstr>Numerical Computation and Optimization</vt:lpstr>
      <vt:lpstr>LU Decomposition</vt:lpstr>
      <vt:lpstr>LU Decomposition</vt:lpstr>
      <vt:lpstr>PowerPoint Presentation</vt:lpstr>
      <vt:lpstr>Method: [A] Decomposes to [L] and [U]</vt:lpstr>
      <vt:lpstr>Finding the [U] matrix</vt:lpstr>
      <vt:lpstr>Finding the [U] Matrix</vt:lpstr>
      <vt:lpstr>Finding the [L] matrix</vt:lpstr>
      <vt:lpstr>Finding the [L] Matrix</vt:lpstr>
      <vt:lpstr>Does [L][U] = [A]?</vt:lpstr>
      <vt:lpstr>Using LU Decomposition to solve SLEs</vt:lpstr>
      <vt:lpstr>Example</vt:lpstr>
      <vt:lpstr>Example</vt:lpstr>
      <vt:lpstr>Example</vt:lpstr>
      <vt:lpstr>Example</vt:lpstr>
      <vt:lpstr>Example</vt:lpstr>
    </vt:vector>
  </TitlesOfParts>
  <Company>Holistic Numerical Methods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 Decomposition</dc:title>
  <dc:subject>Simultaneous Linear Equations</dc:subject>
  <dc:creator>Autar Kaw</dc:creator>
  <cp:keywords>Power Point, LU Decomposition, Simultaneous Linear Equation</cp:keywords>
  <dc:description>This power point shows how to solve simultaneous linear equations using the LU Decomposition.</dc:description>
  <cp:lastModifiedBy>Ahmed Abid</cp:lastModifiedBy>
  <cp:revision>103</cp:revision>
  <dcterms:created xsi:type="dcterms:W3CDTF">2004-10-20T02:26:59Z</dcterms:created>
  <dcterms:modified xsi:type="dcterms:W3CDTF">2018-10-11T11:55:36Z</dcterms:modified>
  <cp:category>General Engineering</cp:category>
</cp:coreProperties>
</file>