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50"/>
  </p:notesMasterIdLst>
  <p:handoutMasterIdLst>
    <p:handoutMasterId r:id="rId51"/>
  </p:handoutMasterIdLst>
  <p:sldIdLst>
    <p:sldId id="400" r:id="rId2"/>
    <p:sldId id="405" r:id="rId3"/>
    <p:sldId id="348" r:id="rId4"/>
    <p:sldId id="349" r:id="rId5"/>
    <p:sldId id="350" r:id="rId6"/>
    <p:sldId id="351" r:id="rId7"/>
    <p:sldId id="352" r:id="rId8"/>
    <p:sldId id="404" r:id="rId9"/>
    <p:sldId id="353" r:id="rId10"/>
    <p:sldId id="354" r:id="rId11"/>
    <p:sldId id="355" r:id="rId12"/>
    <p:sldId id="339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3" r:id="rId21"/>
    <p:sldId id="364" r:id="rId22"/>
    <p:sldId id="365" r:id="rId23"/>
    <p:sldId id="366" r:id="rId24"/>
    <p:sldId id="367" r:id="rId25"/>
    <p:sldId id="368" r:id="rId26"/>
    <p:sldId id="369" r:id="rId27"/>
    <p:sldId id="370" r:id="rId28"/>
    <p:sldId id="401" r:id="rId29"/>
    <p:sldId id="372" r:id="rId30"/>
    <p:sldId id="373" r:id="rId31"/>
    <p:sldId id="374" r:id="rId32"/>
    <p:sldId id="375" r:id="rId33"/>
    <p:sldId id="376" r:id="rId34"/>
    <p:sldId id="377" r:id="rId35"/>
    <p:sldId id="378" r:id="rId36"/>
    <p:sldId id="379" r:id="rId37"/>
    <p:sldId id="402" r:id="rId38"/>
    <p:sldId id="381" r:id="rId39"/>
    <p:sldId id="382" r:id="rId40"/>
    <p:sldId id="383" r:id="rId41"/>
    <p:sldId id="384" r:id="rId42"/>
    <p:sldId id="385" r:id="rId43"/>
    <p:sldId id="387" r:id="rId44"/>
    <p:sldId id="403" r:id="rId45"/>
    <p:sldId id="386" r:id="rId46"/>
    <p:sldId id="388" r:id="rId47"/>
    <p:sldId id="389" r:id="rId48"/>
    <p:sldId id="393" r:id="rId4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4625" autoAdjust="0"/>
  </p:normalViewPr>
  <p:slideViewPr>
    <p:cSldViewPr>
      <p:cViewPr varScale="1">
        <p:scale>
          <a:sx n="65" d="100"/>
          <a:sy n="65" d="100"/>
        </p:scale>
        <p:origin x="13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11" Type="http://schemas.openxmlformats.org/officeDocument/2006/relationships/image" Target="../media/image41.wmf"/><Relationship Id="rId5" Type="http://schemas.openxmlformats.org/officeDocument/2006/relationships/image" Target="../media/image3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46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10" Type="http://schemas.openxmlformats.org/officeDocument/2006/relationships/image" Target="../media/image41.wmf"/><Relationship Id="rId4" Type="http://schemas.openxmlformats.org/officeDocument/2006/relationships/image" Target="../media/image35.wmf"/><Relationship Id="rId9" Type="http://schemas.openxmlformats.org/officeDocument/2006/relationships/image" Target="../media/image47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10" Type="http://schemas.openxmlformats.org/officeDocument/2006/relationships/image" Target="../media/image41.wmf"/><Relationship Id="rId4" Type="http://schemas.openxmlformats.org/officeDocument/2006/relationships/image" Target="../media/image36.wmf"/><Relationship Id="rId9" Type="http://schemas.openxmlformats.org/officeDocument/2006/relationships/image" Target="../media/image49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1C7DB62B-B3D8-4427-93BA-3E5A80CA58F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7E673289-22E7-4ED0-906D-52CAC460F3A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92A26161-A24E-4555-83D7-24558E6ECF1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6719C893-DD64-4715-86D4-FF0E2949CBE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4B3C07D-9BFC-4C9B-AEBA-9FE1C8A9AABE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96B93C11-431A-401F-955B-82E9F00A349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D006F9D4-8690-4682-8DE6-E75A2B88020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C18E595-1645-4DD8-946D-002E6B2887A7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1" name="Rectangle 5">
            <a:extLst>
              <a:ext uri="{FF2B5EF4-FFF2-40B4-BE49-F238E27FC236}">
                <a16:creationId xmlns:a16="http://schemas.microsoft.com/office/drawing/2014/main" id="{9F518154-6B63-4C03-9EB3-DC2A3418896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5782" name="Rectangle 6">
            <a:extLst>
              <a:ext uri="{FF2B5EF4-FFF2-40B4-BE49-F238E27FC236}">
                <a16:creationId xmlns:a16="http://schemas.microsoft.com/office/drawing/2014/main" id="{688AC12A-BD2D-496F-921A-6AB2E93D431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3" name="Rectangle 7">
            <a:extLst>
              <a:ext uri="{FF2B5EF4-FFF2-40B4-BE49-F238E27FC236}">
                <a16:creationId xmlns:a16="http://schemas.microsoft.com/office/drawing/2014/main" id="{5CBC119C-AACF-4420-9459-C5B08AC6A5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FF12652-C675-401A-AED4-52916BB43D00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F38FCA37-B571-489F-BC0B-1A7FEB5FF5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BC01A9-B897-4227-8846-07A319B2607D}" type="slidenum">
              <a:rPr lang="ar-SA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D21F922F-A4A0-429C-BF30-B104A9E19E7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98622D9E-A315-4673-9B3C-350285BF01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901A6F4D-C60E-42A1-83C7-015AD4E10D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8B0EE4-F7F5-4D87-AB89-3D1EE6F7278E}" type="slidenum">
              <a:rPr lang="ar-SA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0DFFF36-01AA-4F9A-BC63-41202AAC1F1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E9133E6B-7B6F-45EE-9D38-DDFA080C8D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F50A8CFD-F548-45D7-AB5F-133A588C10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4D25BD-9C63-427B-875F-17AB63685D80}" type="slidenum">
              <a:rPr lang="ar-SA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CC52F20-F94A-49F0-892B-202CDC29FF8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DDB5B31-72DB-4EB1-B119-06F08F852C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06443816-CB7B-4ADA-9408-D49B13A2C5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F4DB3C-E9C5-4EF6-ADFC-4191E35650A9}" type="slidenum">
              <a:rPr lang="ar-SA" altLang="en-US" smtClean="0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157AA648-612F-4788-8B49-162099119E7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2A9B25E-065D-443F-9800-7B77417245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0FC7673D-1BA7-409C-878D-BBAE0ABC43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B01C42-58DC-4C4D-BA8A-D82E0094E63E}" type="slidenum">
              <a:rPr lang="ar-SA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DAB2BA1-47D6-429A-BB85-1D661EC693D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1CFB80D7-12B8-48DA-AE29-E48D9EFAC7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D4FAC695-517E-4CDF-9A2D-96B2578383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AA9733-7E7B-4072-9A02-883CCFB7D4F7}" type="slidenum">
              <a:rPr lang="ar-SA" altLang="en-US" smtClean="0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4EBB9D75-1E13-482A-B5CF-6CCEFE9D370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59E60251-ED53-4201-8F6A-0F0C00789F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5B5D8B66-F444-41B6-8EC7-5A131AE8D0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788D38-B380-4176-9EDB-C19431916B80}" type="slidenum">
              <a:rPr lang="ar-SA" altLang="en-US" smtClean="0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7763FC9A-620C-4184-A3EC-30C42D40D4B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FA08DD9A-6A3C-4D2C-BD02-1DC4AB25C4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A0E4AE04-22DC-4E40-A5E0-F4024B7DF1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F1DBBD-E521-48A3-A3D5-D71F52BE64C5}" type="slidenum">
              <a:rPr lang="ar-SA" altLang="en-US" smtClean="0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8301B594-F57E-4D1B-9234-793D5806E8C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8975422D-B0CA-46E1-8FF8-AF1E866E62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1531D0C5-FEF3-4ED4-AD48-7604D261C0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4ABE3E-7679-4948-8736-958A23C724AD}" type="slidenum">
              <a:rPr lang="ar-SA" altLang="en-US" smtClean="0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38C70276-DFE9-4C26-8C32-EB5B3A7A599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4FED6C34-11DB-4A53-B827-4B62265AF8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4AEE7D3D-0256-4BF0-BE14-65EAB3DDAD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923C6B-9C9E-4FA5-A692-B712A4BCF63A}" type="slidenum">
              <a:rPr lang="ar-SA" altLang="en-US" smtClean="0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6FE2B06A-5356-4C4B-B346-780C2D71006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EE1BDE03-3FE4-4D39-8850-D407535DCB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5FD57E9F-A278-44A2-A1D1-9773397C15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9455B7-E4D0-46B3-914C-ECBFF0F525C0}" type="slidenum">
              <a:rPr lang="ar-SA" altLang="en-US" smtClean="0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B7A55274-F0E6-4D84-AF4B-5A6220D7E37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66942C62-FDF7-49EE-9FE0-8B71C4D57D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A1623C7-6AEE-40BA-8236-5FF1D2F997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A8DB1B-84CD-42C0-97BE-0ED20D329363}" type="slidenum">
              <a:rPr lang="ar-SA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93A03EF0-2D3C-4C7C-9754-2899BFD6EE0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D0C3C1A2-E57C-4ED5-A42E-86219D8181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19914A48-3E8D-40A7-B05A-D449267C4C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755177-5547-44E4-A08A-9EEF50A320B3}" type="slidenum">
              <a:rPr lang="ar-SA" altLang="en-US" smtClean="0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0030DDBA-F447-402A-AFAE-E16EA93FF75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313A1ECA-A92A-4C55-AD48-E3CF2A0D2D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E5B50C77-C28D-43DB-88A3-45D19A0A97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A3F83E-D7DE-4F81-8AB0-69D9BCDB2429}" type="slidenum">
              <a:rPr lang="ar-SA" altLang="en-US" smtClean="0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B8346750-72EA-46D4-8305-47AD6CBD531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24727323-71BF-44CE-85CF-A99BCF46B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1C46F5EE-4278-4D41-80A7-CD2416A791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4F5527-C130-4BDE-BA4C-C18E9577F5A5}" type="slidenum">
              <a:rPr lang="ar-SA" altLang="en-US" smtClean="0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72565659-C0E5-40E0-AAAF-3C668735152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3521E978-64D8-4D66-8110-2843CF51F7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F02B3356-C801-41A2-9D92-CF2E4C6728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4E38B9-A1C7-4A79-AFBF-84A9E9269B48}" type="slidenum">
              <a:rPr lang="ar-SA" altLang="en-US" smtClean="0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1EFF1CBE-4746-401D-8E7F-986CA08846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9383AA1B-D40E-43F5-8AE2-9F8BB27A50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02D04712-BD8F-481E-BC30-AB0838F5D1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19472A-3603-4045-AE6B-AC3937FEC93C}" type="slidenum">
              <a:rPr lang="ar-SA" altLang="en-US" smtClean="0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AA31F903-E62D-4D1A-818D-BF5F08A4979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885E9E15-D3EB-4B22-A290-F142427C9F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12070333-D759-45C3-8059-5E4243978F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65E00F-102C-43F5-8E2F-E5ED74A3C609}" type="slidenum">
              <a:rPr lang="ar-SA" altLang="en-US" smtClean="0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B4BE4733-549F-4A4A-93C6-F0C257BE91E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D894E70A-F9FA-4763-AF9E-DF389888FC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75B59A70-5917-4EC6-97FF-0F7B14C637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DF491F-A277-4D20-952A-3DDD8DF21005}" type="slidenum">
              <a:rPr lang="ar-SA" altLang="en-US" smtClean="0"/>
              <a:pPr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A68A861F-D973-4DA5-8182-FA00A604266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994831CD-540F-4468-A422-CA5EB5FC3B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E9DDEDC8-6CC3-44B3-8D55-017AA4592D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57ECFF-6368-4913-8720-26D866EE4E19}" type="slidenum">
              <a:rPr lang="ar-SA" altLang="en-US" smtClean="0"/>
              <a:pPr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18A83CCF-15C8-448F-87F4-A159ECC7F9E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2EBBBD94-6D78-48B6-B9F2-AAB4C4A307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4D14BB37-4799-4C9E-9180-2F7F333C54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8E8DD5-7737-47AF-9D1C-911ED3112755}" type="slidenum">
              <a:rPr lang="ar-SA" altLang="en-US" smtClean="0"/>
              <a:pPr>
                <a:spcBef>
                  <a:spcPct val="0"/>
                </a:spcBef>
              </a:pPr>
              <a:t>33</a:t>
            </a:fld>
            <a:endParaRPr lang="en-US" altLang="en-US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C0229C4F-ACE5-498F-A017-0AA199D4D03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5EF63059-0177-4EC8-B34E-EC66C78677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B5C33FAC-84DF-4E80-A899-250BD16ACB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CFE6BEE-95C6-4CC6-9DEF-5DA68E14E8E8}" type="slidenum">
              <a:rPr lang="ar-SA" altLang="en-US" smtClean="0"/>
              <a:pPr>
                <a:spcBef>
                  <a:spcPct val="0"/>
                </a:spcBef>
              </a:pPr>
              <a:t>34</a:t>
            </a:fld>
            <a:endParaRPr lang="en-US" altLang="en-US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2EED1F28-255D-406B-92C9-6513B5F39E9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8451F6D2-4F24-4659-A217-6F384F13BE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60DB85DA-170D-4583-A89F-8991C99C72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014D69-04F2-4E00-A55C-C3B301C39AB5}" type="slidenum">
              <a:rPr lang="ar-SA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B3050071-B42F-4AF7-87AF-EDD16BE9A97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EE70D9C9-6030-4F26-94C9-7AC519618B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84681020-95D0-4982-9D12-CAD9AF4831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B50CAC-76B6-4AFE-AEA5-C6E928B30335}" type="slidenum">
              <a:rPr lang="ar-SA" altLang="en-US" smtClean="0"/>
              <a:pPr>
                <a:spcBef>
                  <a:spcPct val="0"/>
                </a:spcBef>
              </a:pPr>
              <a:t>35</a:t>
            </a:fld>
            <a:endParaRPr lang="en-US" altLang="en-US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D3CC6E2D-FF70-4B35-861F-2EB5CC5440E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4BB4FC71-5502-49B2-B4E9-CF51A208A7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193F8DC5-BBE1-4D12-B837-6C037BD950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4E8172-9A9C-4CFB-9EEB-2C6A90546A3A}" type="slidenum">
              <a:rPr lang="ar-SA" altLang="en-US" smtClean="0"/>
              <a:pPr>
                <a:spcBef>
                  <a:spcPct val="0"/>
                </a:spcBef>
              </a:pPr>
              <a:t>36</a:t>
            </a:fld>
            <a:endParaRPr lang="en-US" altLang="en-US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5107F7C9-0B11-4715-8496-1EA78C06231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7107582B-44BB-47DB-98AA-042BA4AE57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70711679-46BC-42C8-A1B1-A3E57837AE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20EF94-353A-4254-859E-2B3993D7B94E}" type="slidenum">
              <a:rPr lang="ar-SA" altLang="en-US" smtClean="0"/>
              <a:pPr>
                <a:spcBef>
                  <a:spcPct val="0"/>
                </a:spcBef>
              </a:pPr>
              <a:t>38</a:t>
            </a:fld>
            <a:endParaRPr lang="en-US" altLang="en-US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74B31809-4136-49AC-9716-1C9F39324F8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8E898015-D7AC-4371-B5F1-553C0D941E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8F0A015E-7B74-4388-8D7E-B99B887BA1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527881-FD13-4FA6-A53A-0866F40EFDFB}" type="slidenum">
              <a:rPr lang="ar-SA" altLang="en-US" smtClean="0"/>
              <a:pPr>
                <a:spcBef>
                  <a:spcPct val="0"/>
                </a:spcBef>
              </a:pPr>
              <a:t>39</a:t>
            </a:fld>
            <a:endParaRPr lang="en-US" altLang="en-US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DA9F3D68-DEC5-41D0-97C2-040A2349980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ECD432C8-ABD7-405A-9615-295AFAF4DD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6BAB16D6-A311-4370-BE78-BA965AB394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320A49-23F4-4D88-AD5E-9C4DF3995898}" type="slidenum">
              <a:rPr lang="ar-SA" altLang="en-US" smtClean="0"/>
              <a:pPr>
                <a:spcBef>
                  <a:spcPct val="0"/>
                </a:spcBef>
              </a:pPr>
              <a:t>40</a:t>
            </a:fld>
            <a:endParaRPr lang="en-US" altLang="en-US"/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1282B59B-59CE-498A-A97D-EE3D1BF635F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176216A2-E018-458B-B1C6-2D79FF864D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73B38347-0A63-4649-A492-FFD75359F0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BDC6E7-667F-4A91-BE79-4EEE4A17F45B}" type="slidenum">
              <a:rPr lang="ar-SA" altLang="en-US" smtClean="0"/>
              <a:pPr>
                <a:spcBef>
                  <a:spcPct val="0"/>
                </a:spcBef>
              </a:pPr>
              <a:t>41</a:t>
            </a:fld>
            <a:endParaRPr lang="en-US" altLang="en-US"/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4D972B3D-7890-40F1-A104-A1B9DFA3E1C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F1B46AC6-B376-476B-AB3F-2A5216FE9B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11AD68B7-8704-48C3-B59C-C96D7413C3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DFE50B-6B69-45D2-957A-92BF6D5B7205}" type="slidenum">
              <a:rPr lang="ar-SA" altLang="en-US" smtClean="0"/>
              <a:pPr>
                <a:spcBef>
                  <a:spcPct val="0"/>
                </a:spcBef>
              </a:pPr>
              <a:t>42</a:t>
            </a:fld>
            <a:endParaRPr lang="en-US" altLang="en-US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CE4C32B8-FD98-4D64-A5D9-D06EB57BBB7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C5FBF4A5-A1EE-4204-B5E4-CBA4C03702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BF7B7C9D-FDFE-4E8A-A883-300C0BCDF6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970F3A-F204-4326-8F91-ADEA3B6DF40A}" type="slidenum">
              <a:rPr lang="ar-SA" altLang="en-US" smtClean="0"/>
              <a:pPr>
                <a:spcBef>
                  <a:spcPct val="0"/>
                </a:spcBef>
              </a:pPr>
              <a:t>43</a:t>
            </a:fld>
            <a:endParaRPr lang="en-US" altLang="en-US"/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389DA2E7-92D0-4C6C-8A4B-4E8426CB6D7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DFF59C71-9F14-4704-8D14-5205E794BB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BF713275-E52B-43C4-9949-AAA8F68072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B02BBC-71C1-476B-AA1C-CA55814F3BC7}" type="slidenum">
              <a:rPr lang="ar-SA" altLang="en-US" smtClean="0"/>
              <a:pPr>
                <a:spcBef>
                  <a:spcPct val="0"/>
                </a:spcBef>
              </a:pPr>
              <a:t>45</a:t>
            </a:fld>
            <a:endParaRPr lang="en-US" altLang="en-US"/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10387B61-BD7D-4550-9C94-0F29A90464C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85989BFE-24BB-4822-8FD7-51967EC52F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515C78EA-3C37-42F0-BAB7-1F4D777337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E0E597-CEA3-4671-B8CC-0B06F6008A39}" type="slidenum">
              <a:rPr lang="ar-SA" altLang="en-US" smtClean="0"/>
              <a:pPr>
                <a:spcBef>
                  <a:spcPct val="0"/>
                </a:spcBef>
              </a:pPr>
              <a:t>46</a:t>
            </a:fld>
            <a:endParaRPr lang="en-US" altLang="en-US"/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5C469625-39DE-4727-A9EE-5ABBE44BDAF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8D409131-87EA-4665-8BBB-C82926358B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2CA613C6-4F98-42BF-83D5-6E97431C33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121549B-730E-4F0B-B2F3-83A586B41F5F}" type="slidenum">
              <a:rPr lang="ar-SA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815A3F78-D1BE-427C-BCBF-E5EAF2782F1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2BA67DF0-CDA0-4B16-94B8-0281851463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409FEDD4-0D52-4AC1-934E-0B55932B4A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E13F7C-0309-401F-B4F3-43E2C36497E2}" type="slidenum">
              <a:rPr lang="ar-SA" altLang="en-US" smtClean="0"/>
              <a:pPr>
                <a:spcBef>
                  <a:spcPct val="0"/>
                </a:spcBef>
              </a:pPr>
              <a:t>47</a:t>
            </a:fld>
            <a:endParaRPr lang="en-US" altLang="en-US"/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9CB67880-306F-4CF0-BD71-1497301F73B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352EE86A-E4B7-4102-ABFB-A0CBB15EB4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>
            <a:extLst>
              <a:ext uri="{FF2B5EF4-FFF2-40B4-BE49-F238E27FC236}">
                <a16:creationId xmlns:a16="http://schemas.microsoft.com/office/drawing/2014/main" id="{9EF72266-9467-48A0-B13B-F6E94171AD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A2EC506-E98B-452F-9416-523DFD5A8A81}" type="slidenum">
              <a:rPr lang="ar-SA" altLang="en-US" smtClean="0"/>
              <a:pPr>
                <a:spcBef>
                  <a:spcPct val="0"/>
                </a:spcBef>
              </a:pPr>
              <a:t>48</a:t>
            </a:fld>
            <a:endParaRPr lang="en-US" altLang="en-US"/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D9A907DC-75A1-49E7-A6F9-E871B945782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4C9D590E-25CC-46EE-B18A-83482310A6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7FAA129E-C73B-4897-89C2-3553F61A61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6CC40D-1C81-46FC-B405-2EC02A047C7D}" type="slidenum">
              <a:rPr lang="ar-SA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C5D48C3D-17AE-462F-9334-41DA95EBD66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92B6FE0-283E-409E-A1ED-7CB35D5EB5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89CC2E74-F080-417B-80DC-77CCE8FD72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A02570-D246-4FD3-BDA5-F8142D17C52F}" type="slidenum">
              <a:rPr lang="ar-SA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B94DF42-1434-49F2-8423-CF0F3ACE395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4CF1CF5E-EF9C-4961-845A-7D4C243BD2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9CB3FCBE-E385-4525-8823-B6544A5D32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3C8A69-23DA-4875-85CB-37A7D560F5C9}" type="slidenum">
              <a:rPr lang="ar-SA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ACB2181-452B-47F7-AD68-5456E4718DC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CA600CD1-E76F-4E5A-ADA1-B95DDFBCA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30B49F24-BD0D-485E-9076-2A94F4D8F3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920BC4-5199-46DE-9449-5532995A3778}" type="slidenum">
              <a:rPr lang="ar-SA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1CED4215-2361-4D01-A761-6C2F4054FB0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9A112202-2CC1-47DA-B6D8-16086AA77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3DB82739-3493-4F7D-87B8-CCF26CBC2C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2D38A0-BF88-4181-AA96-6CDC5D91355C}" type="slidenum">
              <a:rPr lang="ar-SA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8EC700CA-1E37-4171-892D-741D2CD1D9A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69B6B1E3-810C-44CF-B228-7AFB1ED689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420D5FCD-EE9C-4ABD-8B20-582A568878CC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>
              <a:extLst>
                <a:ext uri="{FF2B5EF4-FFF2-40B4-BE49-F238E27FC236}">
                  <a16:creationId xmlns:a16="http://schemas.microsoft.com/office/drawing/2014/main" id="{81C3AADC-32B2-4351-BAD7-72FEDA7DD1C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7D370C4E-192D-4680-A2A0-CA5A3526372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63A14B99-D9D7-4CD0-9823-87D3F49E0D4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C753E56-FF1A-4C60-B6BF-6D610B273E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CISE301_Topic5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DC4BF1DA-8BB1-4F47-BEA2-0938AE0330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ABC47E3-9301-42D9-9933-CBFDF858A2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673F6-2CC6-4761-B8A8-B3698ABE7803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199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6AAFCF-7030-4517-8924-63E3664E37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CISE301_Topic5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E4C25F-9065-4BBA-81DB-F37A5BEC6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4E2999-E786-4869-B45A-981D49AFBB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93782-8D0E-4669-9C11-8CF3A91FDFC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15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0B4905-BAF8-4F7D-94D8-949A28D5B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CISE301_Topic5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0C86C6-4CA8-488B-B8B0-D0F07AB444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101C10-5C8D-418F-AA5B-EFE6725F79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923A4-7C2F-4F27-AD44-9D782E51A91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704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EF0AF6-B748-4767-A7C2-E8A40E9199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CISE301_Topic5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7F746B-34FB-47E1-9B78-3921EEC792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0568DC-E077-42FF-8F96-F54706D09D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30E40-357B-4AD7-B5F6-806965C408C1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8172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68E6E5F-DDDB-420F-883F-1DBF6F5E6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CISE301_Topic5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3228448-56F1-4FE6-B32D-C6FDEFD73E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877F62F-FFE1-46F0-B157-A765743502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82A16-DEC2-4D30-B033-5B0BA77574A9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9638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852357-327B-40D3-AE1E-274766D012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CISE301_Topic5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EAE502-80C3-4C06-88FD-82436A8E8F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1C999E-2445-447F-83D3-52A01EA518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93E31-7B9C-403C-B71A-6C2845F0D5F3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737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BC592F-A579-4D31-97D0-0BA5A72456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CISE301_Topic5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804581-EEFF-466B-B596-D41919994C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49A752-DA1B-44F9-8CD7-AD7961660D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36F4C-516D-401A-9D9A-4FA9B39A62D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937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795BA2-0D30-4867-99EC-99B0A46391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CISE301_Topic5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B7BC1D-2C56-47CF-9015-990C3DB27C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6DEB55-206A-4694-99C8-F80F03BBB0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3A18E-46C4-4CC8-9629-0E50465EDF9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32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4A8490-14CA-4D70-ADC0-1A64CEDBA5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CISE301_Topic5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D4CCF8-3C84-4FDA-986B-BD68E31C69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5D525C-82CC-4F9D-999A-25065E0DF4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56E64-A2E4-4556-8A14-45B3923176BE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393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903FF21-0EE3-4CBB-942D-1A5E656C51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CISE301_Topic5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D186708-2D95-4FF3-81D7-ABE558B6B2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89E4DFB-773A-4C7B-9670-135261A108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F3BF5-2F40-489D-9206-68F9719AE20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8461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D3C77DA-14B3-490C-83C9-8949F7A724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CISE301_Topic5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45B6D2A-7812-473E-B344-47F5089EAE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8325FE4-E5AD-4A31-A8C0-2C2A021586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E777D-D957-4D4F-ABC2-5179C6B9405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571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9E7A347-12DD-4711-834E-F8F29146C4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CISE301_Topic5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A8D50A3-19DC-459E-A30F-5D86466185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BB64586-F646-4290-A690-7CFC73A339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2935D-B7DE-4E08-9AF7-C1CFAF574621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43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04537D-2041-4306-8333-C33276ACDC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CISE301_Topic5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B5B957-B459-43FE-9478-D901DC156F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C3D6E4-9426-42E8-A3C7-1D68891EC9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D0B4D-00C2-4517-AB80-A89DF11D98C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91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A10CB1-97BD-4619-8128-6E59C75DC3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CISE301_Topic5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15560A-D89E-4077-AFF4-621D389DF5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FA383B-996E-43CC-A8EC-3635EC8741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4414D-BF4D-475C-B48F-7A8A5DFB5FBC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513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30875D2-DDFF-47E0-974B-0A38D12A84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0E7BF77-CC8F-426E-893B-82C2AA1234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6260" name="Rectangle 4">
            <a:extLst>
              <a:ext uri="{FF2B5EF4-FFF2-40B4-BE49-F238E27FC236}">
                <a16:creationId xmlns:a16="http://schemas.microsoft.com/office/drawing/2014/main" id="{EF45E2A7-12E0-4B3B-BAAC-3E3CA84B60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CISE301_Topic5</a:t>
            </a:r>
          </a:p>
        </p:txBody>
      </p:sp>
      <p:sp>
        <p:nvSpPr>
          <p:cNvPr id="96261" name="Rectangle 5">
            <a:extLst>
              <a:ext uri="{FF2B5EF4-FFF2-40B4-BE49-F238E27FC236}">
                <a16:creationId xmlns:a16="http://schemas.microsoft.com/office/drawing/2014/main" id="{D2073C70-F4C9-408F-945E-951D74BB21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2" name="Rectangle 6">
            <a:extLst>
              <a:ext uri="{FF2B5EF4-FFF2-40B4-BE49-F238E27FC236}">
                <a16:creationId xmlns:a16="http://schemas.microsoft.com/office/drawing/2014/main" id="{FB4AD9C6-834F-48F3-8AAE-9B949B8107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08E048A9-BAD9-400C-81A6-2A44993D023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3092A9CE-C160-4F8E-8162-5A416C4CA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95E33220-EA45-475A-9C34-17FA822491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2477C1CC-3956-46BE-BBD7-0DA63B4C6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89D6E5F6-ED1D-4A52-8368-5FADB40AA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7.wmf"/><Relationship Id="rId4" Type="http://schemas.openxmlformats.org/officeDocument/2006/relationships/image" Target="../media/image20.wmf"/><Relationship Id="rId9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7.wmf"/><Relationship Id="rId4" Type="http://schemas.openxmlformats.org/officeDocument/2006/relationships/image" Target="../media/image20.wmf"/><Relationship Id="rId9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17.wmf"/><Relationship Id="rId4" Type="http://schemas.openxmlformats.org/officeDocument/2006/relationships/image" Target="../media/image20.wmf"/><Relationship Id="rId9" Type="http://schemas.openxmlformats.org/officeDocument/2006/relationships/image" Target="../media/image2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7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8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9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35.wmf"/><Relationship Id="rId18" Type="http://schemas.openxmlformats.org/officeDocument/2006/relationships/oleObject" Target="../embeddings/oleObject40.bin"/><Relationship Id="rId3" Type="http://schemas.openxmlformats.org/officeDocument/2006/relationships/notesSlide" Target="../notesSlides/notesSlide25.xml"/><Relationship Id="rId21" Type="http://schemas.openxmlformats.org/officeDocument/2006/relationships/image" Target="../media/image39.wmf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37.wmf"/><Relationship Id="rId25" Type="http://schemas.openxmlformats.org/officeDocument/2006/relationships/image" Target="../media/image41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39.bin"/><Relationship Id="rId20" Type="http://schemas.openxmlformats.org/officeDocument/2006/relationships/oleObject" Target="../embeddings/oleObject41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4.wmf"/><Relationship Id="rId24" Type="http://schemas.openxmlformats.org/officeDocument/2006/relationships/oleObject" Target="../embeddings/oleObject43.bin"/><Relationship Id="rId5" Type="http://schemas.openxmlformats.org/officeDocument/2006/relationships/image" Target="../media/image31.wmf"/><Relationship Id="rId15" Type="http://schemas.openxmlformats.org/officeDocument/2006/relationships/image" Target="../media/image36.wmf"/><Relationship Id="rId23" Type="http://schemas.openxmlformats.org/officeDocument/2006/relationships/image" Target="../media/image40.wmf"/><Relationship Id="rId10" Type="http://schemas.openxmlformats.org/officeDocument/2006/relationships/oleObject" Target="../embeddings/oleObject36.bin"/><Relationship Id="rId19" Type="http://schemas.openxmlformats.org/officeDocument/2006/relationships/image" Target="../media/image38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38.bin"/><Relationship Id="rId22" Type="http://schemas.openxmlformats.org/officeDocument/2006/relationships/oleObject" Target="../embeddings/oleObject4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4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5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6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7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36.wmf"/><Relationship Id="rId18" Type="http://schemas.openxmlformats.org/officeDocument/2006/relationships/oleObject" Target="../embeddings/oleObject55.bin"/><Relationship Id="rId3" Type="http://schemas.openxmlformats.org/officeDocument/2006/relationships/notesSlide" Target="../notesSlides/notesSlide32.xml"/><Relationship Id="rId21" Type="http://schemas.openxmlformats.org/officeDocument/2006/relationships/image" Target="../media/image47.wmf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38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54.bin"/><Relationship Id="rId20" Type="http://schemas.openxmlformats.org/officeDocument/2006/relationships/oleObject" Target="../embeddings/oleObject56.bin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35.wmf"/><Relationship Id="rId5" Type="http://schemas.openxmlformats.org/officeDocument/2006/relationships/image" Target="../media/image46.wmf"/><Relationship Id="rId15" Type="http://schemas.openxmlformats.org/officeDocument/2006/relationships/image" Target="../media/image37.wmf"/><Relationship Id="rId23" Type="http://schemas.openxmlformats.org/officeDocument/2006/relationships/image" Target="../media/image41.wmf"/><Relationship Id="rId10" Type="http://schemas.openxmlformats.org/officeDocument/2006/relationships/oleObject" Target="../embeddings/oleObject51.bin"/><Relationship Id="rId19" Type="http://schemas.openxmlformats.org/officeDocument/2006/relationships/image" Target="../media/image39.wmf"/><Relationship Id="rId4" Type="http://schemas.openxmlformats.org/officeDocument/2006/relationships/oleObject" Target="../embeddings/oleObject48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53.bin"/><Relationship Id="rId22" Type="http://schemas.openxmlformats.org/officeDocument/2006/relationships/oleObject" Target="../embeddings/oleObject57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image" Target="../media/image37.wmf"/><Relationship Id="rId18" Type="http://schemas.openxmlformats.org/officeDocument/2006/relationships/oleObject" Target="../embeddings/oleObject65.bin"/><Relationship Id="rId26" Type="http://schemas.openxmlformats.org/officeDocument/2006/relationships/image" Target="../media/image49.wmf"/><Relationship Id="rId3" Type="http://schemas.openxmlformats.org/officeDocument/2006/relationships/notesSlide" Target="../notesSlides/notesSlide33.xml"/><Relationship Id="rId21" Type="http://schemas.openxmlformats.org/officeDocument/2006/relationships/oleObject" Target="../embeddings/oleObject67.bin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62.bin"/><Relationship Id="rId17" Type="http://schemas.openxmlformats.org/officeDocument/2006/relationships/image" Target="../media/image39.wmf"/><Relationship Id="rId25" Type="http://schemas.openxmlformats.org/officeDocument/2006/relationships/oleObject" Target="../embeddings/oleObject71.bin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64.bin"/><Relationship Id="rId20" Type="http://schemas.openxmlformats.org/officeDocument/2006/relationships/oleObject" Target="../embeddings/oleObject66.bin"/><Relationship Id="rId29" Type="http://schemas.openxmlformats.org/officeDocument/2006/relationships/oleObject" Target="../embeddings/oleObject74.bin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36.wmf"/><Relationship Id="rId24" Type="http://schemas.openxmlformats.org/officeDocument/2006/relationships/oleObject" Target="../embeddings/oleObject70.bin"/><Relationship Id="rId5" Type="http://schemas.openxmlformats.org/officeDocument/2006/relationships/image" Target="../media/image33.wmf"/><Relationship Id="rId15" Type="http://schemas.openxmlformats.org/officeDocument/2006/relationships/image" Target="../media/image38.wmf"/><Relationship Id="rId23" Type="http://schemas.openxmlformats.org/officeDocument/2006/relationships/oleObject" Target="../embeddings/oleObject69.bin"/><Relationship Id="rId28" Type="http://schemas.openxmlformats.org/officeDocument/2006/relationships/oleObject" Target="../embeddings/oleObject73.bin"/><Relationship Id="rId10" Type="http://schemas.openxmlformats.org/officeDocument/2006/relationships/oleObject" Target="../embeddings/oleObject61.bin"/><Relationship Id="rId19" Type="http://schemas.openxmlformats.org/officeDocument/2006/relationships/image" Target="../media/image48.wmf"/><Relationship Id="rId4" Type="http://schemas.openxmlformats.org/officeDocument/2006/relationships/oleObject" Target="../embeddings/oleObject58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63.bin"/><Relationship Id="rId22" Type="http://schemas.openxmlformats.org/officeDocument/2006/relationships/oleObject" Target="../embeddings/oleObject68.bin"/><Relationship Id="rId27" Type="http://schemas.openxmlformats.org/officeDocument/2006/relationships/oleObject" Target="../embeddings/oleObject72.bin"/><Relationship Id="rId30" Type="http://schemas.openxmlformats.org/officeDocument/2006/relationships/image" Target="../media/image4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76.bin"/><Relationship Id="rId5" Type="http://schemas.openxmlformats.org/officeDocument/2006/relationships/image" Target="../media/image50.wmf"/><Relationship Id="rId4" Type="http://schemas.openxmlformats.org/officeDocument/2006/relationships/oleObject" Target="../embeddings/oleObject75.bin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53.wmf"/><Relationship Id="rId4" Type="http://schemas.openxmlformats.org/officeDocument/2006/relationships/oleObject" Target="../embeddings/oleObject77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54.wmf"/><Relationship Id="rId4" Type="http://schemas.openxmlformats.org/officeDocument/2006/relationships/oleObject" Target="../embeddings/oleObject78.bin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5B17E-27B1-4B2B-A764-B955F2CFE1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5450" y="457200"/>
            <a:ext cx="8293100" cy="1981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Numerical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Computation and Optimization</a:t>
            </a:r>
            <a:endParaRPr lang="en-US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9048C4-002E-4B71-A0EE-40B85E6B7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450" y="3581400"/>
            <a:ext cx="8293100" cy="2819400"/>
          </a:xfrm>
        </p:spPr>
        <p:txBody>
          <a:bodyPr>
            <a:normAutofit fontScale="40000" lnSpcReduction="20000"/>
          </a:bodyPr>
          <a:lstStyle/>
          <a:p>
            <a:pPr>
              <a:defRPr/>
            </a:pPr>
            <a:r>
              <a:rPr lang="en-US" sz="2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Interpolation</a:t>
            </a:r>
            <a:r>
              <a:rPr lang="en-US" sz="8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endParaRPr lang="en-US" sz="4425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endParaRPr lang="en-US" sz="4425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4425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4425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 Prof. Dr. Ahmed Jabbar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7">
            <a:extLst>
              <a:ext uri="{FF2B5EF4-FFF2-40B4-BE49-F238E27FC236}">
                <a16:creationId xmlns:a16="http://schemas.microsoft.com/office/drawing/2014/main" id="{F028E2ED-4B1B-455D-99B3-24F747DD9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8DA1E9-1F09-4BAC-A919-BB74212482A4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23269378-72C4-4562-AE69-2A07FED2A6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>
                <a:solidFill>
                  <a:srgbClr val="FF0000"/>
                </a:solidFill>
              </a:rPr>
              <a:t>Linear Interpolation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B07485F9-D1D1-432F-A783-817F7E603CF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162800" cy="4530725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FF"/>
                </a:solidFill>
              </a:rPr>
              <a:t>Given any two points,</a:t>
            </a:r>
            <a:r>
              <a:rPr lang="en-US" altLang="en-US" sz="2400"/>
              <a:t> </a:t>
            </a:r>
          </a:p>
          <a:p>
            <a:pPr eaLnBrk="1" hangingPunct="1"/>
            <a:endParaRPr lang="en-US" altLang="en-US" sz="24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FF"/>
                </a:solidFill>
              </a:rPr>
              <a:t>The line that interpolates the two points is:</a:t>
            </a:r>
            <a:r>
              <a:rPr lang="en-US" altLang="en-US" sz="2400"/>
              <a:t> 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u="sng">
                <a:solidFill>
                  <a:srgbClr val="FF0000"/>
                </a:solidFill>
              </a:rPr>
              <a:t>Example 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/>
              <a:t>Find a polynomial that interpolates (1,2) and (2,4).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graphicFrame>
        <p:nvGraphicFramePr>
          <p:cNvPr id="20485" name="Object 4">
            <a:extLst>
              <a:ext uri="{FF2B5EF4-FFF2-40B4-BE49-F238E27FC236}">
                <a16:creationId xmlns:a16="http://schemas.microsoft.com/office/drawing/2014/main" id="{679B2AC1-346C-42AF-AFBD-5B89F4FA3FDF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3962400" y="1600200"/>
          <a:ext cx="32766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Equation" r:id="rId4" imgW="1397000" imgH="228600" progId="Equation.3">
                  <p:embed/>
                </p:oleObj>
              </mc:Choice>
              <mc:Fallback>
                <p:oleObj name="Equation" r:id="rId4" imgW="13970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600200"/>
                        <a:ext cx="32766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Line 5">
            <a:extLst>
              <a:ext uri="{FF2B5EF4-FFF2-40B4-BE49-F238E27FC236}">
                <a16:creationId xmlns:a16="http://schemas.microsoft.com/office/drawing/2014/main" id="{3AD76BA7-FFCE-43F9-86B9-4B38ABE654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72400" y="1524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6">
            <a:extLst>
              <a:ext uri="{FF2B5EF4-FFF2-40B4-BE49-F238E27FC236}">
                <a16:creationId xmlns:a16="http://schemas.microsoft.com/office/drawing/2014/main" id="{71CB0C4F-2ACE-469E-BF34-ABD95A04671F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3200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7">
            <a:extLst>
              <a:ext uri="{FF2B5EF4-FFF2-40B4-BE49-F238E27FC236}">
                <a16:creationId xmlns:a16="http://schemas.microsoft.com/office/drawing/2014/main" id="{223CD9B7-0708-4344-A6EE-3DE13639BA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43800" y="1905000"/>
            <a:ext cx="1219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Oval 8">
            <a:extLst>
              <a:ext uri="{FF2B5EF4-FFF2-40B4-BE49-F238E27FC236}">
                <a16:creationId xmlns:a16="http://schemas.microsoft.com/office/drawing/2014/main" id="{6EC7B80F-9274-4951-AEA3-0762FB326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26670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0490" name="Oval 9">
            <a:extLst>
              <a:ext uri="{FF2B5EF4-FFF2-40B4-BE49-F238E27FC236}">
                <a16:creationId xmlns:a16="http://schemas.microsoft.com/office/drawing/2014/main" id="{BEE8C714-0259-4940-BFF4-05E08A641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20574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20491" name="Object 10">
            <a:extLst>
              <a:ext uri="{FF2B5EF4-FFF2-40B4-BE49-F238E27FC236}">
                <a16:creationId xmlns:a16="http://schemas.microsoft.com/office/drawing/2014/main" id="{294BC0CD-D832-43EB-9657-3FBE2EC40034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1524000" y="3048000"/>
          <a:ext cx="40862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name="Equation" r:id="rId6" imgW="2336800" imgH="431800" progId="Equation.3">
                  <p:embed/>
                </p:oleObj>
              </mc:Choice>
              <mc:Fallback>
                <p:oleObj name="Equation" r:id="rId6" imgW="2336800" imgH="431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48000"/>
                        <a:ext cx="408622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2" name="Object 11">
            <a:extLst>
              <a:ext uri="{FF2B5EF4-FFF2-40B4-BE49-F238E27FC236}">
                <a16:creationId xmlns:a16="http://schemas.microsoft.com/office/drawing/2014/main" id="{17A92501-BE30-4ABF-BBA6-546B6DFF52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85925" y="4986338"/>
          <a:ext cx="299878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Equation" r:id="rId8" imgW="1714500" imgH="393700" progId="Equation.3">
                  <p:embed/>
                </p:oleObj>
              </mc:Choice>
              <mc:Fallback>
                <p:oleObj name="Equation" r:id="rId8" imgW="1714500" imgH="3937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925" y="4986338"/>
                        <a:ext cx="2998788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6">
            <a:extLst>
              <a:ext uri="{FF2B5EF4-FFF2-40B4-BE49-F238E27FC236}">
                <a16:creationId xmlns:a16="http://schemas.microsoft.com/office/drawing/2014/main" id="{AD5422E5-56BD-4525-ABDC-81F790AB7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164F82-C968-4E80-905F-D3F37563014A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8136A6EC-F3A8-45B0-B880-8012813AD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514600"/>
            <a:ext cx="5486400" cy="685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0204F7A1-A885-44BA-A1EF-CC90D3AB9F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>
                <a:solidFill>
                  <a:srgbClr val="FF0000"/>
                </a:solidFill>
              </a:rPr>
              <a:t>Quadratic Interpolation</a:t>
            </a:r>
          </a:p>
        </p:txBody>
      </p:sp>
      <p:sp>
        <p:nvSpPr>
          <p:cNvPr id="22533" name="Rectangle 4">
            <a:extLst>
              <a:ext uri="{FF2B5EF4-FFF2-40B4-BE49-F238E27FC236}">
                <a16:creationId xmlns:a16="http://schemas.microsoft.com/office/drawing/2014/main" id="{78CFBE69-654B-45FE-8255-6C68A9F3683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4530725"/>
          </a:xfrm>
          <a:noFill/>
        </p:spPr>
        <p:txBody>
          <a:bodyPr/>
          <a:lstStyle/>
          <a:p>
            <a:pPr eaLnBrk="1" hangingPunct="1"/>
            <a:r>
              <a:rPr lang="en-US" altLang="en-US" sz="2400"/>
              <a:t>Given any </a:t>
            </a:r>
            <a:r>
              <a:rPr lang="en-US" altLang="en-US" sz="2400">
                <a:solidFill>
                  <a:srgbClr val="FF0000"/>
                </a:solidFill>
              </a:rPr>
              <a:t>three points</a:t>
            </a:r>
            <a:r>
              <a:rPr lang="en-US" altLang="en-US" sz="2400"/>
              <a:t>: </a:t>
            </a:r>
          </a:p>
          <a:p>
            <a:pPr eaLnBrk="1" hangingPunct="1"/>
            <a:r>
              <a:rPr lang="en-US" altLang="en-US" sz="2200"/>
              <a:t>The </a:t>
            </a:r>
            <a:r>
              <a:rPr lang="en-US" altLang="en-US" sz="2200">
                <a:solidFill>
                  <a:srgbClr val="FF0000"/>
                </a:solidFill>
              </a:rPr>
              <a:t>polynomial</a:t>
            </a:r>
            <a:r>
              <a:rPr lang="en-US" altLang="en-US" sz="2200"/>
              <a:t> that interpolates the three points is</a:t>
            </a:r>
            <a:r>
              <a:rPr lang="en-US" altLang="en-US" sz="2400"/>
              <a:t>:</a:t>
            </a:r>
          </a:p>
        </p:txBody>
      </p:sp>
      <p:graphicFrame>
        <p:nvGraphicFramePr>
          <p:cNvPr id="22534" name="Object 5">
            <a:extLst>
              <a:ext uri="{FF2B5EF4-FFF2-40B4-BE49-F238E27FC236}">
                <a16:creationId xmlns:a16="http://schemas.microsoft.com/office/drawing/2014/main" id="{7BBE2BD0-8A26-41A4-B36F-07C24B969E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0" y="1676400"/>
          <a:ext cx="44196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Equation" r:id="rId4" imgW="2349500" imgH="228600" progId="Equation.3">
                  <p:embed/>
                </p:oleObj>
              </mc:Choice>
              <mc:Fallback>
                <p:oleObj name="Equation" r:id="rId4" imgW="23495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676400"/>
                        <a:ext cx="44196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6">
            <a:extLst>
              <a:ext uri="{FF2B5EF4-FFF2-40B4-BE49-F238E27FC236}">
                <a16:creationId xmlns:a16="http://schemas.microsoft.com/office/drawing/2014/main" id="{20E0CE4F-37D4-4D41-AA2D-3B8F5C1EAC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2743200"/>
          <a:ext cx="6075363" cy="360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Equation" r:id="rId6" imgW="3022600" imgH="1790700" progId="Equation.3">
                  <p:embed/>
                </p:oleObj>
              </mc:Choice>
              <mc:Fallback>
                <p:oleObj name="Equation" r:id="rId6" imgW="3022600" imgH="1790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743200"/>
                        <a:ext cx="6075363" cy="360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Line 7">
            <a:extLst>
              <a:ext uri="{FF2B5EF4-FFF2-40B4-BE49-F238E27FC236}">
                <a16:creationId xmlns:a16="http://schemas.microsoft.com/office/drawing/2014/main" id="{0A56A0A3-6471-4F15-A391-EC9F2D7CE7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53400" y="3733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8">
            <a:extLst>
              <a:ext uri="{FF2B5EF4-FFF2-40B4-BE49-F238E27FC236}">
                <a16:creationId xmlns:a16="http://schemas.microsoft.com/office/drawing/2014/main" id="{A004444A-1700-404D-8F3F-018D50BAF7E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5029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Freeform 9">
            <a:extLst>
              <a:ext uri="{FF2B5EF4-FFF2-40B4-BE49-F238E27FC236}">
                <a16:creationId xmlns:a16="http://schemas.microsoft.com/office/drawing/2014/main" id="{956EEFA9-83C7-47A4-B446-EBECCA5817D8}"/>
              </a:ext>
            </a:extLst>
          </p:cNvPr>
          <p:cNvSpPr>
            <a:spLocks/>
          </p:cNvSpPr>
          <p:nvPr/>
        </p:nvSpPr>
        <p:spPr bwMode="auto">
          <a:xfrm>
            <a:off x="7162800" y="3810000"/>
            <a:ext cx="1570038" cy="1008063"/>
          </a:xfrm>
          <a:custGeom>
            <a:avLst/>
            <a:gdLst>
              <a:gd name="T0" fmla="*/ 2147483646 w 1421"/>
              <a:gd name="T1" fmla="*/ 2147483646 h 635"/>
              <a:gd name="T2" fmla="*/ 2147483646 w 1421"/>
              <a:gd name="T3" fmla="*/ 2147483646 h 635"/>
              <a:gd name="T4" fmla="*/ 0 w 1421"/>
              <a:gd name="T5" fmla="*/ 0 h 635"/>
              <a:gd name="T6" fmla="*/ 0 60000 65536"/>
              <a:gd name="T7" fmla="*/ 0 60000 65536"/>
              <a:gd name="T8" fmla="*/ 0 60000 65536"/>
              <a:gd name="T9" fmla="*/ 0 w 1421"/>
              <a:gd name="T10" fmla="*/ 0 h 635"/>
              <a:gd name="T11" fmla="*/ 1421 w 1421"/>
              <a:gd name="T12" fmla="*/ 635 h 6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21" h="635">
                <a:moveTo>
                  <a:pt x="1421" y="79"/>
                </a:moveTo>
                <a:cubicBezTo>
                  <a:pt x="1322" y="168"/>
                  <a:pt x="1053" y="635"/>
                  <a:pt x="816" y="622"/>
                </a:cubicBezTo>
                <a:cubicBezTo>
                  <a:pt x="579" y="609"/>
                  <a:pt x="308" y="30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Oval 10">
            <a:extLst>
              <a:ext uri="{FF2B5EF4-FFF2-40B4-BE49-F238E27FC236}">
                <a16:creationId xmlns:a16="http://schemas.microsoft.com/office/drawing/2014/main" id="{33F7FAF7-CFA2-4CDB-8689-45F2B67E8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038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40" name="Oval 11">
            <a:extLst>
              <a:ext uri="{FF2B5EF4-FFF2-40B4-BE49-F238E27FC236}">
                <a16:creationId xmlns:a16="http://schemas.microsoft.com/office/drawing/2014/main" id="{5254EC0A-5004-484B-958D-4A60AAC3E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495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41" name="Oval 12">
            <a:extLst>
              <a:ext uri="{FF2B5EF4-FFF2-40B4-BE49-F238E27FC236}">
                <a16:creationId xmlns:a16="http://schemas.microsoft.com/office/drawing/2014/main" id="{73C67E14-F053-4B69-BDCE-50173C673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038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D9048C4-002E-4B71-A0EE-40B85E6B7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450" y="3581400"/>
            <a:ext cx="8293100" cy="1676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Newton’s </a:t>
            </a:r>
          </a:p>
          <a:p>
            <a:pPr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Divided Difference Method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CA2642B-DD16-4DA9-BD82-064DBB8E6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676400"/>
          </a:xfrm>
        </p:spPr>
        <p:txBody>
          <a:bodyPr/>
          <a:lstStyle/>
          <a:p>
            <a:pPr>
              <a:defRPr/>
            </a:pPr>
            <a:r>
              <a:rPr lang="en-US" sz="9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Interpolation</a:t>
            </a:r>
            <a:r>
              <a:rPr 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6">
            <a:extLst>
              <a:ext uri="{FF2B5EF4-FFF2-40B4-BE49-F238E27FC236}">
                <a16:creationId xmlns:a16="http://schemas.microsoft.com/office/drawing/2014/main" id="{27F5A3D7-AF9E-4DCF-8269-52A5FF677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6557AA2-8FE0-4B22-8C7C-70039A85DE48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5F6AAA3E-775E-4E43-903A-8F55E2BFC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514600"/>
            <a:ext cx="8534400" cy="2743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3BA25878-50AC-4BC9-95B1-DD417F80C3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>
                <a:solidFill>
                  <a:srgbClr val="FF0000"/>
                </a:solidFill>
              </a:rPr>
              <a:t>General n</a:t>
            </a:r>
            <a:r>
              <a:rPr lang="en-US" altLang="en-US" sz="4800" baseline="30000">
                <a:solidFill>
                  <a:srgbClr val="FF0000"/>
                </a:solidFill>
              </a:rPr>
              <a:t>th</a:t>
            </a:r>
            <a:r>
              <a:rPr lang="en-US" altLang="en-US" sz="4800">
                <a:solidFill>
                  <a:srgbClr val="FF0000"/>
                </a:solidFill>
              </a:rPr>
              <a:t> Order Interpolation</a:t>
            </a:r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AFF46640-C003-433D-BD01-13E5992850D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4530725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Given any </a:t>
            </a:r>
            <a:r>
              <a:rPr lang="en-US" altLang="en-US" sz="2400">
                <a:solidFill>
                  <a:srgbClr val="FF0000"/>
                </a:solidFill>
              </a:rPr>
              <a:t>n+1 points</a:t>
            </a:r>
            <a:r>
              <a:rPr lang="en-US" altLang="en-US" sz="2400"/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200"/>
              <a:t>The </a:t>
            </a:r>
            <a:r>
              <a:rPr lang="en-US" altLang="en-US" sz="2200">
                <a:solidFill>
                  <a:srgbClr val="FF0000"/>
                </a:solidFill>
              </a:rPr>
              <a:t>polynomial</a:t>
            </a:r>
            <a:r>
              <a:rPr lang="en-US" altLang="en-US" sz="2200"/>
              <a:t> that interpolates all points is:</a:t>
            </a:r>
            <a:r>
              <a:rPr lang="en-US" altLang="en-US" sz="2400"/>
              <a:t> </a:t>
            </a:r>
          </a:p>
        </p:txBody>
      </p:sp>
      <p:graphicFrame>
        <p:nvGraphicFramePr>
          <p:cNvPr id="25606" name="Object 5">
            <a:extLst>
              <a:ext uri="{FF2B5EF4-FFF2-40B4-BE49-F238E27FC236}">
                <a16:creationId xmlns:a16="http://schemas.microsoft.com/office/drawing/2014/main" id="{CEF13A88-7E5B-45F0-8B68-AF0BDBF2F4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49725" y="1676400"/>
          <a:ext cx="42291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Equation" r:id="rId4" imgW="2247900" imgH="228600" progId="Equation.3">
                  <p:embed/>
                </p:oleObj>
              </mc:Choice>
              <mc:Fallback>
                <p:oleObj name="Equation" r:id="rId4" imgW="22479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9725" y="1676400"/>
                        <a:ext cx="42291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6">
            <a:extLst>
              <a:ext uri="{FF2B5EF4-FFF2-40B4-BE49-F238E27FC236}">
                <a16:creationId xmlns:a16="http://schemas.microsoft.com/office/drawing/2014/main" id="{B0F7F620-B5BC-4FC2-9CDD-AB50E13B00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2819400"/>
          <a:ext cx="8116888" cy="230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Equation" r:id="rId6" imgW="4038600" imgH="1143000" progId="Equation.3">
                  <p:embed/>
                </p:oleObj>
              </mc:Choice>
              <mc:Fallback>
                <p:oleObj name="Equation" r:id="rId6" imgW="4038600" imgH="1143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19400"/>
                        <a:ext cx="8116888" cy="230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6">
            <a:extLst>
              <a:ext uri="{FF2B5EF4-FFF2-40B4-BE49-F238E27FC236}">
                <a16:creationId xmlns:a16="http://schemas.microsoft.com/office/drawing/2014/main" id="{5BB4C02E-55F2-4D28-B8C5-93F8C1F5D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8CF2663-2A7B-4323-B38E-F622A00F7D1F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03FB82DD-0BC1-403F-9B1B-BC4DFB0212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Divided Differences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1EB9557C-D4F7-4B06-A738-CCE4043D5C3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17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/>
              <a:t>  </a:t>
            </a:r>
          </a:p>
        </p:txBody>
      </p:sp>
      <p:graphicFrame>
        <p:nvGraphicFramePr>
          <p:cNvPr id="27653" name="Object 4">
            <a:extLst>
              <a:ext uri="{FF2B5EF4-FFF2-40B4-BE49-F238E27FC236}">
                <a16:creationId xmlns:a16="http://schemas.microsoft.com/office/drawing/2014/main" id="{6FFE8EF1-C173-4530-9BE1-8588D51ACF63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381000" y="1524000"/>
          <a:ext cx="8305800" cy="371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Equation" r:id="rId4" imgW="4000500" imgH="1790700" progId="Equation.3">
                  <p:embed/>
                </p:oleObj>
              </mc:Choice>
              <mc:Fallback>
                <p:oleObj name="Equation" r:id="rId4" imgW="4000500" imgH="1790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0"/>
                        <a:ext cx="8305800" cy="371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6">
            <a:extLst>
              <a:ext uri="{FF2B5EF4-FFF2-40B4-BE49-F238E27FC236}">
                <a16:creationId xmlns:a16="http://schemas.microsoft.com/office/drawing/2014/main" id="{810415F0-AE1F-4CC1-ACF2-6EA183087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C42B128-6972-477C-ADDC-C93BD1C172B1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445E7E88-1C68-4D08-AE50-3DB39404C2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Divided Difference Table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DC887B5-F338-4047-9FA6-AB24D79BB0B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17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/>
              <a:t>  </a:t>
            </a:r>
          </a:p>
        </p:txBody>
      </p:sp>
      <p:graphicFrame>
        <p:nvGraphicFramePr>
          <p:cNvPr id="347140" name="Group 4">
            <a:extLst>
              <a:ext uri="{FF2B5EF4-FFF2-40B4-BE49-F238E27FC236}">
                <a16:creationId xmlns:a16="http://schemas.microsoft.com/office/drawing/2014/main" id="{DCD5BED1-4BBD-49ED-9639-7F0BE4ADEE9B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752600"/>
          <a:ext cx="7543800" cy="175260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]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 , ]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,  , ]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, , ,]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F[x0]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F[x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,x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]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F[x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,x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]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F[x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,x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,x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,x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]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4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F[x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]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F[x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,x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]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F[x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,x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,x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]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2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F[x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]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F[x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,x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]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4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F[x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]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9739" name="Object 42">
            <a:extLst>
              <a:ext uri="{FF2B5EF4-FFF2-40B4-BE49-F238E27FC236}">
                <a16:creationId xmlns:a16="http://schemas.microsoft.com/office/drawing/2014/main" id="{DF750272-4910-496E-96EF-A893008283F0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1066800" y="4114800"/>
          <a:ext cx="6705600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0" name="Equation" r:id="rId4" imgW="2438400" imgH="508000" progId="Equation.3">
                  <p:embed/>
                </p:oleObj>
              </mc:Choice>
              <mc:Fallback>
                <p:oleObj name="Equation" r:id="rId4" imgW="2438400" imgH="5080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114800"/>
                        <a:ext cx="6705600" cy="139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7">
            <a:extLst>
              <a:ext uri="{FF2B5EF4-FFF2-40B4-BE49-F238E27FC236}">
                <a16:creationId xmlns:a16="http://schemas.microsoft.com/office/drawing/2014/main" id="{C0C2093A-0D62-4AE4-ABC0-5F73A6C75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81FE41-61FC-49E5-8DD1-AB68E254910A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91B797FD-ABFD-4096-BFE5-EB553E59AC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Divided Difference Table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95F17337-544D-4869-8A24-ECA4853B326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3213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17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/>
              <a:t>  </a:t>
            </a:r>
          </a:p>
        </p:txBody>
      </p:sp>
      <p:graphicFrame>
        <p:nvGraphicFramePr>
          <p:cNvPr id="349188" name="Group 4">
            <a:extLst>
              <a:ext uri="{FF2B5EF4-FFF2-40B4-BE49-F238E27FC236}">
                <a16:creationId xmlns:a16="http://schemas.microsoft.com/office/drawing/2014/main" id="{16C196F8-07AA-4869-9716-9E79E4ED55F7}"/>
              </a:ext>
            </a:extLst>
          </p:cNvPr>
          <p:cNvGraphicFramePr>
            <a:graphicFrameLocks noGrp="1"/>
          </p:cNvGraphicFramePr>
          <p:nvPr>
            <p:ph sz="quarter" idx="2"/>
          </p:nvPr>
        </p:nvGraphicFramePr>
        <p:xfrm>
          <a:off x="6858000" y="1674813"/>
          <a:ext cx="1981200" cy="2782887"/>
        </p:xfrm>
        <a:graphic>
          <a:graphicData uri="http://schemas.openxmlformats.org/drawingml/2006/table">
            <a:tbl>
              <a:tblPr/>
              <a:tblGrid>
                <a:gridCol w="992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f(x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3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1766" name="Picture 21">
            <a:extLst>
              <a:ext uri="{FF2B5EF4-FFF2-40B4-BE49-F238E27FC236}">
                <a16:creationId xmlns:a16="http://schemas.microsoft.com/office/drawing/2014/main" id="{0A6D694B-2DC9-4F66-A58D-25E3FC2262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7526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49206" name="Group 22">
            <a:extLst>
              <a:ext uri="{FF2B5EF4-FFF2-40B4-BE49-F238E27FC236}">
                <a16:creationId xmlns:a16="http://schemas.microsoft.com/office/drawing/2014/main" id="{1EFF4AA5-C9DA-4174-8AEF-2CA6929D6C52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1524000"/>
          <a:ext cx="5562600" cy="1828800"/>
        </p:xfrm>
        <a:graphic>
          <a:graphicData uri="http://schemas.openxmlformats.org/drawingml/2006/table">
            <a:tbl>
              <a:tblPr/>
              <a:tblGrid>
                <a:gridCol w="1390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6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 ,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,  ,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794" name="Text Box 49">
            <a:extLst>
              <a:ext uri="{FF2B5EF4-FFF2-40B4-BE49-F238E27FC236}">
                <a16:creationId xmlns:a16="http://schemas.microsoft.com/office/drawing/2014/main" id="{E838855E-72E4-4A86-982F-665340A63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0"/>
            <a:ext cx="63246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FF"/>
                </a:solidFill>
              </a:rPr>
              <a:t>Entries of the divided difference table are obtained from the data table using simple operations.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7">
            <a:extLst>
              <a:ext uri="{FF2B5EF4-FFF2-40B4-BE49-F238E27FC236}">
                <a16:creationId xmlns:a16="http://schemas.microsoft.com/office/drawing/2014/main" id="{D2C00B77-0CFD-45D1-B8C7-9BDBBF22D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16A5BF1-6429-4290-A3F6-E85A4C307BB3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9270E070-F69A-49B9-9782-7F2C8D213C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Divided Difference Table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779BA328-C573-493A-BF55-A7D02E22457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3213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17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/>
              <a:t>  </a:t>
            </a:r>
          </a:p>
        </p:txBody>
      </p:sp>
      <p:graphicFrame>
        <p:nvGraphicFramePr>
          <p:cNvPr id="351236" name="Group 4">
            <a:extLst>
              <a:ext uri="{FF2B5EF4-FFF2-40B4-BE49-F238E27FC236}">
                <a16:creationId xmlns:a16="http://schemas.microsoft.com/office/drawing/2014/main" id="{434E6A78-4469-4A78-95E4-CF5A79EBCA98}"/>
              </a:ext>
            </a:extLst>
          </p:cNvPr>
          <p:cNvGraphicFramePr>
            <a:graphicFrameLocks noGrp="1"/>
          </p:cNvGraphicFramePr>
          <p:nvPr>
            <p:ph sz="quarter" idx="2"/>
          </p:nvPr>
        </p:nvGraphicFramePr>
        <p:xfrm>
          <a:off x="6858000" y="1674813"/>
          <a:ext cx="1522413" cy="195580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f(x</a:t>
                      </a:r>
                      <a:r>
                        <a:rPr kumimoji="0" lang="en-US" sz="20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</a:t>
                      </a: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3814" name="Picture 21">
            <a:extLst>
              <a:ext uri="{FF2B5EF4-FFF2-40B4-BE49-F238E27FC236}">
                <a16:creationId xmlns:a16="http://schemas.microsoft.com/office/drawing/2014/main" id="{FB2461AD-C77B-40DB-8749-9F97EAACA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6764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51254" name="Group 22">
            <a:extLst>
              <a:ext uri="{FF2B5EF4-FFF2-40B4-BE49-F238E27FC236}">
                <a16:creationId xmlns:a16="http://schemas.microsoft.com/office/drawing/2014/main" id="{D58FB175-040E-486C-A84D-73F24CB56C91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1600200"/>
          <a:ext cx="5486400" cy="19812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 ,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,  ,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3842" name="Text Box 49">
            <a:extLst>
              <a:ext uri="{FF2B5EF4-FFF2-40B4-BE49-F238E27FC236}">
                <a16:creationId xmlns:a16="http://schemas.microsoft.com/office/drawing/2014/main" id="{FE1AA2CB-8D37-419A-B3BE-62994EA8D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652838"/>
            <a:ext cx="7924800" cy="2443162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The first two column of the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table are the data columns.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FF"/>
                </a:solidFill>
              </a:rPr>
              <a:t>Third column:  First order differences.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Fourth column: Second order differences.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7">
            <a:extLst>
              <a:ext uri="{FF2B5EF4-FFF2-40B4-BE49-F238E27FC236}">
                <a16:creationId xmlns:a16="http://schemas.microsoft.com/office/drawing/2014/main" id="{9F0AF885-9102-49A1-ABCC-A583547CA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4B154BC-AE54-431B-BC4A-E1626777B3FA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CF3AA7E8-BE74-4337-919A-DEFB50B7FC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Divided Difference Table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7F021E23-FB35-4A07-896A-87CA2ABC77C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3213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17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/>
              <a:t>  </a:t>
            </a:r>
          </a:p>
        </p:txBody>
      </p:sp>
      <p:graphicFrame>
        <p:nvGraphicFramePr>
          <p:cNvPr id="353284" name="Group 4">
            <a:extLst>
              <a:ext uri="{FF2B5EF4-FFF2-40B4-BE49-F238E27FC236}">
                <a16:creationId xmlns:a16="http://schemas.microsoft.com/office/drawing/2014/main" id="{BBFA0FEE-1DE9-44F3-8462-90E14D23C13A}"/>
              </a:ext>
            </a:extLst>
          </p:cNvPr>
          <p:cNvGraphicFramePr>
            <a:graphicFrameLocks noGrp="1"/>
          </p:cNvGraphicFramePr>
          <p:nvPr>
            <p:ph sz="quarter" idx="2"/>
          </p:nvPr>
        </p:nvGraphicFramePr>
        <p:xfrm>
          <a:off x="6858000" y="1674813"/>
          <a:ext cx="1522413" cy="2782887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3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5862" name="Picture 21">
            <a:extLst>
              <a:ext uri="{FF2B5EF4-FFF2-40B4-BE49-F238E27FC236}">
                <a16:creationId xmlns:a16="http://schemas.microsoft.com/office/drawing/2014/main" id="{6129B2D7-6099-4526-94FF-B75997E1A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752600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63" name="Picture 22">
            <a:extLst>
              <a:ext uri="{FF2B5EF4-FFF2-40B4-BE49-F238E27FC236}">
                <a16:creationId xmlns:a16="http://schemas.microsoft.com/office/drawing/2014/main" id="{EA0A3A0E-594F-4F0D-AF99-7C4A19766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7526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53303" name="Group 23">
            <a:extLst>
              <a:ext uri="{FF2B5EF4-FFF2-40B4-BE49-F238E27FC236}">
                <a16:creationId xmlns:a16="http://schemas.microsoft.com/office/drawing/2014/main" id="{74210BBE-C475-4C06-A871-0EE29753A590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1905000"/>
          <a:ext cx="4724400" cy="1382713"/>
        </p:xfrm>
        <a:graphic>
          <a:graphicData uri="http://schemas.openxmlformats.org/drawingml/2006/table">
            <a:tbl>
              <a:tblPr/>
              <a:tblGrid>
                <a:gridCol w="11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64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]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 , ]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,  , ]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-5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-4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4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4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-15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5891" name="Rectangle 50">
            <a:extLst>
              <a:ext uri="{FF2B5EF4-FFF2-40B4-BE49-F238E27FC236}">
                <a16:creationId xmlns:a16="http://schemas.microsoft.com/office/drawing/2014/main" id="{41765E19-BF76-4C90-AB60-31B9CC808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286000"/>
            <a:ext cx="1676400" cy="685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5892" name="Line 51">
            <a:extLst>
              <a:ext uri="{FF2B5EF4-FFF2-40B4-BE49-F238E27FC236}">
                <a16:creationId xmlns:a16="http://schemas.microsoft.com/office/drawing/2014/main" id="{597992A0-1A0C-4767-A637-6E580C8E59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2971800"/>
            <a:ext cx="76200" cy="9144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5893" name="Object 52">
            <a:extLst>
              <a:ext uri="{FF2B5EF4-FFF2-40B4-BE49-F238E27FC236}">
                <a16:creationId xmlns:a16="http://schemas.microsoft.com/office/drawing/2014/main" id="{5F0FF82B-0B7C-479E-9FAC-6742BC89D64F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763588" y="3890963"/>
          <a:ext cx="1722437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7" name="Equation" r:id="rId6" imgW="875920" imgH="393529" progId="Equation.3">
                  <p:embed/>
                </p:oleObj>
              </mc:Choice>
              <mc:Fallback>
                <p:oleObj name="Equation" r:id="rId6" imgW="875920" imgH="393529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88" y="3890963"/>
                        <a:ext cx="1722437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94" name="Rectangle 53">
            <a:extLst>
              <a:ext uri="{FF2B5EF4-FFF2-40B4-BE49-F238E27FC236}">
                <a16:creationId xmlns:a16="http://schemas.microsoft.com/office/drawing/2014/main" id="{1197184B-335F-4C9A-B29A-C3E406BE7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886200"/>
            <a:ext cx="4038600" cy="1905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5895" name="Line 54">
            <a:extLst>
              <a:ext uri="{FF2B5EF4-FFF2-40B4-BE49-F238E27FC236}">
                <a16:creationId xmlns:a16="http://schemas.microsoft.com/office/drawing/2014/main" id="{CF9239E3-46A3-4FF2-91CC-83DBC93DC3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514600"/>
            <a:ext cx="762000" cy="17526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5896" name="Object 55">
            <a:extLst>
              <a:ext uri="{FF2B5EF4-FFF2-40B4-BE49-F238E27FC236}">
                <a16:creationId xmlns:a16="http://schemas.microsoft.com/office/drawing/2014/main" id="{B633B71A-05AA-4A3A-84CC-2437D677F6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4800600"/>
          <a:ext cx="3505200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8" name="Equation" r:id="rId8" imgW="1524000" imgH="431800" progId="Equation.3">
                  <p:embed/>
                </p:oleObj>
              </mc:Choice>
              <mc:Fallback>
                <p:oleObj name="Equation" r:id="rId8" imgW="1524000" imgH="4318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800600"/>
                        <a:ext cx="3505200" cy="99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7">
            <a:extLst>
              <a:ext uri="{FF2B5EF4-FFF2-40B4-BE49-F238E27FC236}">
                <a16:creationId xmlns:a16="http://schemas.microsoft.com/office/drawing/2014/main" id="{17088570-D7FA-4D7A-A97B-6569A81F8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0A17B6-4B8B-4950-8DC6-5E9724071322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BCC659B7-0E44-4B6E-ABFA-BA0794DBCB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Divided Difference Table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78736F11-A580-42D4-BCB2-2F4F5527216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3213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17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/>
              <a:t>  </a:t>
            </a:r>
          </a:p>
        </p:txBody>
      </p:sp>
      <p:graphicFrame>
        <p:nvGraphicFramePr>
          <p:cNvPr id="355332" name="Group 4">
            <a:extLst>
              <a:ext uri="{FF2B5EF4-FFF2-40B4-BE49-F238E27FC236}">
                <a16:creationId xmlns:a16="http://schemas.microsoft.com/office/drawing/2014/main" id="{B282DD4D-AFB7-4DF3-83B1-BAF7AF0C2B0A}"/>
              </a:ext>
            </a:extLst>
          </p:cNvPr>
          <p:cNvGraphicFramePr>
            <a:graphicFrameLocks noGrp="1"/>
          </p:cNvGraphicFramePr>
          <p:nvPr>
            <p:ph sz="quarter" idx="2"/>
          </p:nvPr>
        </p:nvGraphicFramePr>
        <p:xfrm>
          <a:off x="6858000" y="1674813"/>
          <a:ext cx="1522413" cy="2782887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3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7910" name="Picture 21">
            <a:extLst>
              <a:ext uri="{FF2B5EF4-FFF2-40B4-BE49-F238E27FC236}">
                <a16:creationId xmlns:a16="http://schemas.microsoft.com/office/drawing/2014/main" id="{4E76295F-1415-4995-A612-6858AC3AD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0" y="1752600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11" name="Picture 22">
            <a:extLst>
              <a:ext uri="{FF2B5EF4-FFF2-40B4-BE49-F238E27FC236}">
                <a16:creationId xmlns:a16="http://schemas.microsoft.com/office/drawing/2014/main" id="{53B6D7B5-828F-404D-ABED-1FB6751C5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400" y="17526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55351" name="Group 23">
            <a:extLst>
              <a:ext uri="{FF2B5EF4-FFF2-40B4-BE49-F238E27FC236}">
                <a16:creationId xmlns:a16="http://schemas.microsoft.com/office/drawing/2014/main" id="{B35AD016-746A-4D21-A4B5-31DA39CBEDB0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1905000"/>
          <a:ext cx="4724400" cy="1382713"/>
        </p:xfrm>
        <a:graphic>
          <a:graphicData uri="http://schemas.openxmlformats.org/drawingml/2006/table">
            <a:tbl>
              <a:tblPr/>
              <a:tblGrid>
                <a:gridCol w="11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64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]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 , ]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,  , ]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-5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-4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4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4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-15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941" name="Rectangle 60">
            <a:extLst>
              <a:ext uri="{FF2B5EF4-FFF2-40B4-BE49-F238E27FC236}">
                <a16:creationId xmlns:a16="http://schemas.microsoft.com/office/drawing/2014/main" id="{523ADF92-BAEE-4498-AE73-CA2AA206A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667000"/>
            <a:ext cx="1676400" cy="685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42" name="Line 61">
            <a:extLst>
              <a:ext uri="{FF2B5EF4-FFF2-40B4-BE49-F238E27FC236}">
                <a16:creationId xmlns:a16="http://schemas.microsoft.com/office/drawing/2014/main" id="{FD1E1D1C-B40D-4C46-85DF-5434B25A92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32766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7943" name="Object 62">
            <a:extLst>
              <a:ext uri="{FF2B5EF4-FFF2-40B4-BE49-F238E27FC236}">
                <a16:creationId xmlns:a16="http://schemas.microsoft.com/office/drawing/2014/main" id="{758585FC-5BB9-4BA0-88E5-8EA03A5647B9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763588" y="3914775"/>
          <a:ext cx="1722437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7" name="Equation" r:id="rId6" imgW="939392" imgH="393529" progId="Equation.3">
                  <p:embed/>
                </p:oleObj>
              </mc:Choice>
              <mc:Fallback>
                <p:oleObj name="Equation" r:id="rId6" imgW="939392" imgH="393529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88" y="3914775"/>
                        <a:ext cx="1722437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44" name="Rectangle 63">
            <a:extLst>
              <a:ext uri="{FF2B5EF4-FFF2-40B4-BE49-F238E27FC236}">
                <a16:creationId xmlns:a16="http://schemas.microsoft.com/office/drawing/2014/main" id="{ACA52FB6-500A-45B1-AA8C-CCC4EDFE4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886200"/>
            <a:ext cx="4267200" cy="2209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45" name="Line 64">
            <a:extLst>
              <a:ext uri="{FF2B5EF4-FFF2-40B4-BE49-F238E27FC236}">
                <a16:creationId xmlns:a16="http://schemas.microsoft.com/office/drawing/2014/main" id="{D5B5A1E6-E74F-48BC-B4B8-44FBC6EB42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2819400"/>
            <a:ext cx="762000" cy="10668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7946" name="Object 65">
            <a:extLst>
              <a:ext uri="{FF2B5EF4-FFF2-40B4-BE49-F238E27FC236}">
                <a16:creationId xmlns:a16="http://schemas.microsoft.com/office/drawing/2014/main" id="{E6DEE6E5-7747-407B-9A0C-45D81A8D58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4876800"/>
          <a:ext cx="3505200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8" name="Equation" r:id="rId8" imgW="1524000" imgH="431800" progId="Equation.3">
                  <p:embed/>
                </p:oleObj>
              </mc:Choice>
              <mc:Fallback>
                <p:oleObj name="Equation" r:id="rId8" imgW="1524000" imgH="431800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876800"/>
                        <a:ext cx="3505200" cy="99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FF51D-62C8-4A03-91BF-EEF6E8398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Headlines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1B61C-9702-4049-90E3-176BA0FDF8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3200400"/>
          </a:xfrm>
        </p:spPr>
        <p:txBody>
          <a:bodyPr/>
          <a:lstStyle/>
          <a:p>
            <a:r>
              <a:rPr lang="en-US" altLang="en-US"/>
              <a:t>Introduction.</a:t>
            </a:r>
          </a:p>
          <a:p>
            <a:r>
              <a:rPr lang="en-US" altLang="en-US"/>
              <a:t>Linear and Quadratic Interpolation.</a:t>
            </a:r>
          </a:p>
          <a:p>
            <a:r>
              <a:rPr lang="en-US" altLang="en-US"/>
              <a:t>Newton’s Divided Difference Method.</a:t>
            </a:r>
          </a:p>
          <a:p>
            <a:r>
              <a:rPr lang="en-US" altLang="en-US"/>
              <a:t> Lagrange Method.</a:t>
            </a:r>
          </a:p>
          <a:p>
            <a:r>
              <a:rPr lang="en-US" altLang="en-US"/>
              <a:t>Inverse Interpolation.</a:t>
            </a:r>
          </a:p>
          <a:p>
            <a:r>
              <a:rPr lang="en-US" altLang="en-US"/>
              <a:t>Error in Polynomial Interpolation.</a:t>
            </a:r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6148" name="Date Placeholder 3">
            <a:extLst>
              <a:ext uri="{FF2B5EF4-FFF2-40B4-BE49-F238E27FC236}">
                <a16:creationId xmlns:a16="http://schemas.microsoft.com/office/drawing/2014/main" id="{AEC71FAB-555C-4D3A-BE20-53F02EA4306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CISE301_Topic5</a:t>
            </a:r>
          </a:p>
        </p:txBody>
      </p:sp>
      <p:sp>
        <p:nvSpPr>
          <p:cNvPr id="6149" name="Slide Number Placeholder 4">
            <a:extLst>
              <a:ext uri="{FF2B5EF4-FFF2-40B4-BE49-F238E27FC236}">
                <a16:creationId xmlns:a16="http://schemas.microsoft.com/office/drawing/2014/main" id="{D2D39DAD-EE53-4E73-B0C7-E91D344B6C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D702160C-331B-4C7C-B115-B4F0DC16D4F1}" type="slidenum">
              <a:rPr lang="ar-SA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7">
            <a:extLst>
              <a:ext uri="{FF2B5EF4-FFF2-40B4-BE49-F238E27FC236}">
                <a16:creationId xmlns:a16="http://schemas.microsoft.com/office/drawing/2014/main" id="{56F06362-6FF8-4750-877F-614A63838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B42CEE-34CB-47F5-A4DE-F568A520687D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CDBAB5ED-3F33-4A0E-BFEB-D86B4C9497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Divided Difference Table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B2EBB493-54C1-4200-8C3F-B4955B636E1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3213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17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/>
              <a:t>  </a:t>
            </a:r>
          </a:p>
        </p:txBody>
      </p:sp>
      <p:graphicFrame>
        <p:nvGraphicFramePr>
          <p:cNvPr id="357380" name="Group 4">
            <a:extLst>
              <a:ext uri="{FF2B5EF4-FFF2-40B4-BE49-F238E27FC236}">
                <a16:creationId xmlns:a16="http://schemas.microsoft.com/office/drawing/2014/main" id="{BB7C7810-2810-46BE-A300-B67409FD8E63}"/>
              </a:ext>
            </a:extLst>
          </p:cNvPr>
          <p:cNvGraphicFramePr>
            <a:graphicFrameLocks noGrp="1"/>
          </p:cNvGraphicFramePr>
          <p:nvPr>
            <p:ph sz="quarter" idx="2"/>
          </p:nvPr>
        </p:nvGraphicFramePr>
        <p:xfrm>
          <a:off x="6858000" y="1674813"/>
          <a:ext cx="1522413" cy="2782887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3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9958" name="Picture 21">
            <a:extLst>
              <a:ext uri="{FF2B5EF4-FFF2-40B4-BE49-F238E27FC236}">
                <a16:creationId xmlns:a16="http://schemas.microsoft.com/office/drawing/2014/main" id="{0451274F-75EC-42F4-87EC-2174209A8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752600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9" name="Picture 22">
            <a:extLst>
              <a:ext uri="{FF2B5EF4-FFF2-40B4-BE49-F238E27FC236}">
                <a16:creationId xmlns:a16="http://schemas.microsoft.com/office/drawing/2014/main" id="{2E69F2B0-470D-4BE6-8215-D811C4320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7526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57399" name="Group 23">
            <a:extLst>
              <a:ext uri="{FF2B5EF4-FFF2-40B4-BE49-F238E27FC236}">
                <a16:creationId xmlns:a16="http://schemas.microsoft.com/office/drawing/2014/main" id="{F89D0E52-5FB4-4867-BC9B-16411DE119F3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1905000"/>
          <a:ext cx="4724400" cy="1382713"/>
        </p:xfrm>
        <a:graphic>
          <a:graphicData uri="http://schemas.openxmlformats.org/drawingml/2006/table">
            <a:tbl>
              <a:tblPr/>
              <a:tblGrid>
                <a:gridCol w="11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64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]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 , ]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,  , ]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-5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-4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4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4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-15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9989" name="Object 60">
            <a:extLst>
              <a:ext uri="{FF2B5EF4-FFF2-40B4-BE49-F238E27FC236}">
                <a16:creationId xmlns:a16="http://schemas.microsoft.com/office/drawing/2014/main" id="{C9C79033-13DD-45E8-8E1D-2F877905A5F3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1066800" y="4191000"/>
          <a:ext cx="16764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5" name="Equation" r:id="rId6" imgW="850531" imgH="418918" progId="Equation.3">
                  <p:embed/>
                </p:oleObj>
              </mc:Choice>
              <mc:Fallback>
                <p:oleObj name="Equation" r:id="rId6" imgW="850531" imgH="418918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191000"/>
                        <a:ext cx="16764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90" name="Rectangle 61">
            <a:extLst>
              <a:ext uri="{FF2B5EF4-FFF2-40B4-BE49-F238E27FC236}">
                <a16:creationId xmlns:a16="http://schemas.microsoft.com/office/drawing/2014/main" id="{1221F6DB-2495-48DC-9B04-C80AE859C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286000"/>
            <a:ext cx="3505200" cy="1066800"/>
          </a:xfrm>
          <a:prstGeom prst="rect">
            <a:avLst/>
          </a:prstGeom>
          <a:noFill/>
          <a:ln w="57150">
            <a:solidFill>
              <a:srgbClr val="0000FF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9991" name="Rectangle 62">
            <a:extLst>
              <a:ext uri="{FF2B5EF4-FFF2-40B4-BE49-F238E27FC236}">
                <a16:creationId xmlns:a16="http://schemas.microsoft.com/office/drawing/2014/main" id="{5613D515-EE38-4565-BD9F-D2CDF2866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038600"/>
            <a:ext cx="5181600" cy="213360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9992" name="Line 63">
            <a:extLst>
              <a:ext uri="{FF2B5EF4-FFF2-40B4-BE49-F238E27FC236}">
                <a16:creationId xmlns:a16="http://schemas.microsoft.com/office/drawing/2014/main" id="{2F556FB7-2D8C-4D07-B399-AF87FB19A44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352800"/>
            <a:ext cx="0" cy="68580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3" name="Line 64">
            <a:extLst>
              <a:ext uri="{FF2B5EF4-FFF2-40B4-BE49-F238E27FC236}">
                <a16:creationId xmlns:a16="http://schemas.microsoft.com/office/drawing/2014/main" id="{110DF4BC-50A1-4C52-AE76-D50A39D748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2590800"/>
            <a:ext cx="1905000" cy="190500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9994" name="Object 65">
            <a:extLst>
              <a:ext uri="{FF2B5EF4-FFF2-40B4-BE49-F238E27FC236}">
                <a16:creationId xmlns:a16="http://schemas.microsoft.com/office/drawing/2014/main" id="{958C5082-9972-472F-A889-1F22FBB307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4953000"/>
          <a:ext cx="4791075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6" name="Equation" r:id="rId8" imgW="2082800" imgH="431800" progId="Equation.3">
                  <p:embed/>
                </p:oleObj>
              </mc:Choice>
              <mc:Fallback>
                <p:oleObj name="Equation" r:id="rId8" imgW="2082800" imgH="431800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953000"/>
                        <a:ext cx="4791075" cy="99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7">
            <a:extLst>
              <a:ext uri="{FF2B5EF4-FFF2-40B4-BE49-F238E27FC236}">
                <a16:creationId xmlns:a16="http://schemas.microsoft.com/office/drawing/2014/main" id="{B84F0C60-5907-4592-BCB3-8C3A551F2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0D014A-16E5-405D-8267-EF608552E5A7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0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206994B7-6395-4BA7-9F3E-D09B395985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Divided Difference Table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B634C352-D4DB-4CD5-A75D-53F25C467F2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3213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17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/>
              <a:t>  </a:t>
            </a:r>
          </a:p>
        </p:txBody>
      </p:sp>
      <p:graphicFrame>
        <p:nvGraphicFramePr>
          <p:cNvPr id="359428" name="Group 4">
            <a:extLst>
              <a:ext uri="{FF2B5EF4-FFF2-40B4-BE49-F238E27FC236}">
                <a16:creationId xmlns:a16="http://schemas.microsoft.com/office/drawing/2014/main" id="{C47EA5AF-6360-4194-8BE9-CF6DA1270622}"/>
              </a:ext>
            </a:extLst>
          </p:cNvPr>
          <p:cNvGraphicFramePr>
            <a:graphicFrameLocks noGrp="1"/>
          </p:cNvGraphicFramePr>
          <p:nvPr>
            <p:ph sz="quarter" idx="2"/>
          </p:nvPr>
        </p:nvGraphicFramePr>
        <p:xfrm>
          <a:off x="6858000" y="1674813"/>
          <a:ext cx="1522413" cy="2782887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3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2006" name="Picture 21">
            <a:extLst>
              <a:ext uri="{FF2B5EF4-FFF2-40B4-BE49-F238E27FC236}">
                <a16:creationId xmlns:a16="http://schemas.microsoft.com/office/drawing/2014/main" id="{950B0A11-070B-405F-BD91-5402B19EEF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752600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07" name="Picture 22">
            <a:extLst>
              <a:ext uri="{FF2B5EF4-FFF2-40B4-BE49-F238E27FC236}">
                <a16:creationId xmlns:a16="http://schemas.microsoft.com/office/drawing/2014/main" id="{21189B4D-019C-463D-92A5-97D416A11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7526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59447" name="Group 23">
            <a:extLst>
              <a:ext uri="{FF2B5EF4-FFF2-40B4-BE49-F238E27FC236}">
                <a16:creationId xmlns:a16="http://schemas.microsoft.com/office/drawing/2014/main" id="{18F258CE-F94A-4315-BF10-D33877EC2C93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1905000"/>
          <a:ext cx="4724400" cy="1382713"/>
        </p:xfrm>
        <a:graphic>
          <a:graphicData uri="http://schemas.openxmlformats.org/drawingml/2006/table">
            <a:tbl>
              <a:tblPr/>
              <a:tblGrid>
                <a:gridCol w="11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64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]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 , ]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,  , ]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-5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-4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4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4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-15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2035" name="Object 50">
            <a:extLst>
              <a:ext uri="{FF2B5EF4-FFF2-40B4-BE49-F238E27FC236}">
                <a16:creationId xmlns:a16="http://schemas.microsoft.com/office/drawing/2014/main" id="{A7B392E2-4FB0-4501-A5E8-88753420A58F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1066800" y="4579938"/>
          <a:ext cx="64770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9" name="Equation" r:id="rId6" imgW="2273300" imgH="215900" progId="Equation.3">
                  <p:embed/>
                </p:oleObj>
              </mc:Choice>
              <mc:Fallback>
                <p:oleObj name="Equation" r:id="rId6" imgW="2273300" imgH="21590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579938"/>
                        <a:ext cx="6477000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36" name="Line 51">
            <a:extLst>
              <a:ext uri="{FF2B5EF4-FFF2-40B4-BE49-F238E27FC236}">
                <a16:creationId xmlns:a16="http://schemas.microsoft.com/office/drawing/2014/main" id="{A997A57E-7E3C-48D1-83F9-69BF171758E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438400"/>
            <a:ext cx="76200" cy="2286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7" name="Line 52">
            <a:extLst>
              <a:ext uri="{FF2B5EF4-FFF2-40B4-BE49-F238E27FC236}">
                <a16:creationId xmlns:a16="http://schemas.microsoft.com/office/drawing/2014/main" id="{61F845E9-BA09-4E19-9C51-C77654F9C6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514600"/>
            <a:ext cx="0" cy="2133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8" name="Line 53">
            <a:extLst>
              <a:ext uri="{FF2B5EF4-FFF2-40B4-BE49-F238E27FC236}">
                <a16:creationId xmlns:a16="http://schemas.microsoft.com/office/drawing/2014/main" id="{E16326F7-26F1-44B1-A776-654D7AE2026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514600"/>
            <a:ext cx="76200" cy="20574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9" name="Line 54">
            <a:extLst>
              <a:ext uri="{FF2B5EF4-FFF2-40B4-BE49-F238E27FC236}">
                <a16:creationId xmlns:a16="http://schemas.microsoft.com/office/drawing/2014/main" id="{A3F60A3D-7F5B-46CB-8EC4-81299CB4ABB2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514600"/>
            <a:ext cx="0" cy="2895600"/>
          </a:xfrm>
          <a:prstGeom prst="line">
            <a:avLst/>
          </a:prstGeom>
          <a:noFill/>
          <a:ln w="38100">
            <a:solidFill>
              <a:srgbClr val="99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0" name="Line 55">
            <a:extLst>
              <a:ext uri="{FF2B5EF4-FFF2-40B4-BE49-F238E27FC236}">
                <a16:creationId xmlns:a16="http://schemas.microsoft.com/office/drawing/2014/main" id="{C2C34E7F-AC17-46A6-BD92-0C76ED941BB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5410200"/>
            <a:ext cx="5410200" cy="0"/>
          </a:xfrm>
          <a:prstGeom prst="line">
            <a:avLst/>
          </a:prstGeom>
          <a:noFill/>
          <a:ln w="38100">
            <a:solidFill>
              <a:srgbClr val="99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1" name="Line 56">
            <a:extLst>
              <a:ext uri="{FF2B5EF4-FFF2-40B4-BE49-F238E27FC236}">
                <a16:creationId xmlns:a16="http://schemas.microsoft.com/office/drawing/2014/main" id="{9CF362D2-81A2-4994-AFA5-42EAE18652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105400"/>
            <a:ext cx="0" cy="304800"/>
          </a:xfrm>
          <a:prstGeom prst="line">
            <a:avLst/>
          </a:prstGeom>
          <a:noFill/>
          <a:ln w="38100">
            <a:solidFill>
              <a:srgbClr val="9933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2" name="Line 57">
            <a:extLst>
              <a:ext uri="{FF2B5EF4-FFF2-40B4-BE49-F238E27FC236}">
                <a16:creationId xmlns:a16="http://schemas.microsoft.com/office/drawing/2014/main" id="{2138373B-6B6E-4FC1-A736-9081B94DF5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72200" y="5029200"/>
            <a:ext cx="0" cy="457200"/>
          </a:xfrm>
          <a:prstGeom prst="line">
            <a:avLst/>
          </a:prstGeom>
          <a:noFill/>
          <a:ln w="38100">
            <a:solidFill>
              <a:srgbClr val="9933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3" name="Oval 58">
            <a:extLst>
              <a:ext uri="{FF2B5EF4-FFF2-40B4-BE49-F238E27FC236}">
                <a16:creationId xmlns:a16="http://schemas.microsoft.com/office/drawing/2014/main" id="{C696E04A-BB65-4190-9226-72E47FC18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286000"/>
            <a:ext cx="609600" cy="381000"/>
          </a:xfrm>
          <a:prstGeom prst="ellipse">
            <a:avLst/>
          </a:prstGeom>
          <a:noFill/>
          <a:ln w="38100">
            <a:solidFill>
              <a:srgbClr val="99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2044" name="Oval 59">
            <a:extLst>
              <a:ext uri="{FF2B5EF4-FFF2-40B4-BE49-F238E27FC236}">
                <a16:creationId xmlns:a16="http://schemas.microsoft.com/office/drawing/2014/main" id="{F8740C6A-6B8A-4DC8-B063-26FC41EFB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667000"/>
            <a:ext cx="609600" cy="381000"/>
          </a:xfrm>
          <a:prstGeom prst="ellipse">
            <a:avLst/>
          </a:prstGeom>
          <a:noFill/>
          <a:ln w="57150" cap="rnd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2045" name="Line 60">
            <a:extLst>
              <a:ext uri="{FF2B5EF4-FFF2-40B4-BE49-F238E27FC236}">
                <a16:creationId xmlns:a16="http://schemas.microsoft.com/office/drawing/2014/main" id="{7013EBC8-9EC1-43EA-B64D-B829C08FCB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3048000"/>
            <a:ext cx="76200" cy="2667000"/>
          </a:xfrm>
          <a:prstGeom prst="line">
            <a:avLst/>
          </a:prstGeom>
          <a:noFill/>
          <a:ln w="38100" cap="rnd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6" name="Line 61">
            <a:extLst>
              <a:ext uri="{FF2B5EF4-FFF2-40B4-BE49-F238E27FC236}">
                <a16:creationId xmlns:a16="http://schemas.microsoft.com/office/drawing/2014/main" id="{B3C84E72-9D7E-46AB-9F4A-D087010302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715000"/>
            <a:ext cx="6172200" cy="0"/>
          </a:xfrm>
          <a:prstGeom prst="line">
            <a:avLst/>
          </a:prstGeom>
          <a:noFill/>
          <a:ln w="38100" cap="rnd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7" name="Line 62">
            <a:extLst>
              <a:ext uri="{FF2B5EF4-FFF2-40B4-BE49-F238E27FC236}">
                <a16:creationId xmlns:a16="http://schemas.microsoft.com/office/drawing/2014/main" id="{FA9E229F-8F68-4562-BA92-5B655DBAFE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39000" y="5181600"/>
            <a:ext cx="0" cy="533400"/>
          </a:xfrm>
          <a:prstGeom prst="line">
            <a:avLst/>
          </a:prstGeom>
          <a:noFill/>
          <a:ln w="38100" cap="rnd">
            <a:solidFill>
              <a:srgbClr val="0000FF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8" name="Rectangle 63">
            <a:extLst>
              <a:ext uri="{FF2B5EF4-FFF2-40B4-BE49-F238E27FC236}">
                <a16:creationId xmlns:a16="http://schemas.microsoft.com/office/drawing/2014/main" id="{E70BD445-6F27-4D33-8850-594999C5A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791200"/>
            <a:ext cx="769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 i="1"/>
              <a:t>f</a:t>
            </a:r>
            <a:r>
              <a:rPr lang="en-US" altLang="en-US" sz="2000" b="1" i="1" baseline="-25000"/>
              <a:t>2</a:t>
            </a:r>
            <a:r>
              <a:rPr lang="en-US" altLang="en-US" sz="2000" b="1" i="1"/>
              <a:t>(x)</a:t>
            </a:r>
            <a:r>
              <a:rPr lang="en-US" altLang="en-US" sz="2000"/>
              <a:t>= </a:t>
            </a:r>
            <a:r>
              <a:rPr lang="en-US" altLang="en-US" sz="2000">
                <a:solidFill>
                  <a:srgbClr val="FF0000"/>
                </a:solidFill>
              </a:rPr>
              <a:t>F[x</a:t>
            </a:r>
            <a:r>
              <a:rPr lang="en-US" altLang="en-US" sz="2000" baseline="-25000">
                <a:solidFill>
                  <a:srgbClr val="FF0000"/>
                </a:solidFill>
              </a:rPr>
              <a:t>0</a:t>
            </a:r>
            <a:r>
              <a:rPr lang="en-US" altLang="en-US" sz="2000">
                <a:solidFill>
                  <a:srgbClr val="FF0000"/>
                </a:solidFill>
              </a:rPr>
              <a:t>]+</a:t>
            </a:r>
            <a:r>
              <a:rPr lang="en-US" altLang="en-US" sz="2000">
                <a:solidFill>
                  <a:schemeClr val="accent1"/>
                </a:solidFill>
              </a:rPr>
              <a:t>F[x</a:t>
            </a:r>
            <a:r>
              <a:rPr lang="en-US" altLang="en-US" sz="2000" baseline="-25000">
                <a:solidFill>
                  <a:schemeClr val="accent1"/>
                </a:solidFill>
              </a:rPr>
              <a:t>0</a:t>
            </a:r>
            <a:r>
              <a:rPr lang="en-US" altLang="en-US" sz="2000">
                <a:solidFill>
                  <a:schemeClr val="accent1"/>
                </a:solidFill>
              </a:rPr>
              <a:t>,x</a:t>
            </a:r>
            <a:r>
              <a:rPr lang="en-US" altLang="en-US" sz="2000" baseline="-25000">
                <a:solidFill>
                  <a:schemeClr val="accent1"/>
                </a:solidFill>
              </a:rPr>
              <a:t>1</a:t>
            </a:r>
            <a:r>
              <a:rPr lang="en-US" altLang="en-US" sz="2000">
                <a:solidFill>
                  <a:schemeClr val="accent1"/>
                </a:solidFill>
              </a:rPr>
              <a:t>]</a:t>
            </a:r>
            <a:r>
              <a:rPr lang="en-US" altLang="en-US" sz="2000"/>
              <a:t> (x-x</a:t>
            </a:r>
            <a:r>
              <a:rPr lang="en-US" altLang="en-US" sz="2000" baseline="-25000"/>
              <a:t>0</a:t>
            </a:r>
            <a:r>
              <a:rPr lang="en-US" altLang="en-US" sz="2000"/>
              <a:t>)+</a:t>
            </a:r>
            <a:r>
              <a:rPr lang="en-US" altLang="en-US" sz="2000">
                <a:solidFill>
                  <a:schemeClr val="folHlink"/>
                </a:solidFill>
              </a:rPr>
              <a:t>F[x</a:t>
            </a:r>
            <a:r>
              <a:rPr lang="en-US" altLang="en-US" sz="2000" baseline="-25000">
                <a:solidFill>
                  <a:schemeClr val="folHlink"/>
                </a:solidFill>
              </a:rPr>
              <a:t>0</a:t>
            </a:r>
            <a:r>
              <a:rPr lang="en-US" altLang="en-US" sz="2000">
                <a:solidFill>
                  <a:schemeClr val="folHlink"/>
                </a:solidFill>
              </a:rPr>
              <a:t>,x</a:t>
            </a:r>
            <a:r>
              <a:rPr lang="en-US" altLang="en-US" sz="2000" baseline="-25000">
                <a:solidFill>
                  <a:schemeClr val="folHlink"/>
                </a:solidFill>
              </a:rPr>
              <a:t>1</a:t>
            </a:r>
            <a:r>
              <a:rPr lang="en-US" altLang="en-US" sz="2000">
                <a:solidFill>
                  <a:schemeClr val="folHlink"/>
                </a:solidFill>
              </a:rPr>
              <a:t>,x</a:t>
            </a:r>
            <a:r>
              <a:rPr lang="en-US" altLang="en-US" sz="2000" baseline="-25000">
                <a:solidFill>
                  <a:schemeClr val="folHlink"/>
                </a:solidFill>
              </a:rPr>
              <a:t>2</a:t>
            </a:r>
            <a:r>
              <a:rPr lang="en-US" altLang="en-US" sz="2000">
                <a:solidFill>
                  <a:schemeClr val="folHlink"/>
                </a:solidFill>
              </a:rPr>
              <a:t>]</a:t>
            </a:r>
            <a:r>
              <a:rPr lang="en-US" altLang="en-US" sz="2000"/>
              <a:t> (x-x</a:t>
            </a:r>
            <a:r>
              <a:rPr lang="en-US" altLang="en-US" sz="2000" baseline="-25000"/>
              <a:t>0</a:t>
            </a:r>
            <a:r>
              <a:rPr lang="en-US" altLang="en-US" sz="2000"/>
              <a:t>)(x-x</a:t>
            </a:r>
            <a:r>
              <a:rPr lang="en-US" altLang="en-US" sz="2000" baseline="-25000"/>
              <a:t>1</a:t>
            </a:r>
            <a:r>
              <a:rPr lang="en-US" altLang="en-US" sz="2000"/>
              <a:t>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7">
            <a:extLst>
              <a:ext uri="{FF2B5EF4-FFF2-40B4-BE49-F238E27FC236}">
                <a16:creationId xmlns:a16="http://schemas.microsoft.com/office/drawing/2014/main" id="{025646F0-9063-4BF3-97F8-E2C292450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1998B9-8528-4D20-A85A-EAB0CBEE9282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0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97515451-2870-439C-91E9-2AF5488BA8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Two Examples</a:t>
            </a: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C4029A38-9D60-4496-B3A3-354BC1DDC30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17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/>
              <a:t>  </a:t>
            </a:r>
          </a:p>
        </p:txBody>
      </p:sp>
      <p:graphicFrame>
        <p:nvGraphicFramePr>
          <p:cNvPr id="361476" name="Group 4">
            <a:extLst>
              <a:ext uri="{FF2B5EF4-FFF2-40B4-BE49-F238E27FC236}">
                <a16:creationId xmlns:a16="http://schemas.microsoft.com/office/drawing/2014/main" id="{8544C289-EDE1-4F17-A420-FA2F0B076A68}"/>
              </a:ext>
            </a:extLst>
          </p:cNvPr>
          <p:cNvGraphicFramePr>
            <a:graphicFrameLocks noGrp="1"/>
          </p:cNvGraphicFramePr>
          <p:nvPr>
            <p:ph sz="quarter" idx="2"/>
          </p:nvPr>
        </p:nvGraphicFramePr>
        <p:xfrm>
          <a:off x="763588" y="2441575"/>
          <a:ext cx="1674812" cy="2435225"/>
        </p:xfrm>
        <a:graphic>
          <a:graphicData uri="http://schemas.openxmlformats.org/drawingml/2006/table">
            <a:tbl>
              <a:tblPr/>
              <a:tblGrid>
                <a:gridCol w="801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3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4054" name="Text Box 21">
            <a:extLst>
              <a:ext uri="{FF2B5EF4-FFF2-40B4-BE49-F238E27FC236}">
                <a16:creationId xmlns:a16="http://schemas.microsoft.com/office/drawing/2014/main" id="{380597F9-B95F-4358-A1A0-EE3453C1A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752600"/>
            <a:ext cx="769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Obtain the interpolating polynomials for the two examples:</a:t>
            </a:r>
          </a:p>
        </p:txBody>
      </p:sp>
      <p:graphicFrame>
        <p:nvGraphicFramePr>
          <p:cNvPr id="361494" name="Group 22">
            <a:extLst>
              <a:ext uri="{FF2B5EF4-FFF2-40B4-BE49-F238E27FC236}">
                <a16:creationId xmlns:a16="http://schemas.microsoft.com/office/drawing/2014/main" id="{4999E5E6-317D-4120-B024-08B7DAD40E1B}"/>
              </a:ext>
            </a:extLst>
          </p:cNvPr>
          <p:cNvGraphicFramePr>
            <a:graphicFrameLocks noGrp="1"/>
          </p:cNvGraphicFramePr>
          <p:nvPr>
            <p:ph sz="quarter" idx="3"/>
          </p:nvPr>
        </p:nvGraphicFramePr>
        <p:xfrm>
          <a:off x="6399213" y="2441575"/>
          <a:ext cx="1677987" cy="2411413"/>
        </p:xfrm>
        <a:graphic>
          <a:graphicData uri="http://schemas.openxmlformats.org/drawingml/2006/table">
            <a:tbl>
              <a:tblPr/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7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4072" name="Text Box 39">
            <a:extLst>
              <a:ext uri="{FF2B5EF4-FFF2-40B4-BE49-F238E27FC236}">
                <a16:creationId xmlns:a16="http://schemas.microsoft.com/office/drawing/2014/main" id="{92E1C1EF-6B05-4493-8095-A60346532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662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What do you observe?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7">
            <a:extLst>
              <a:ext uri="{FF2B5EF4-FFF2-40B4-BE49-F238E27FC236}">
                <a16:creationId xmlns:a16="http://schemas.microsoft.com/office/drawing/2014/main" id="{A0D0ACC8-A35E-4F68-A800-081CE0C18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87308EB-D25E-44F2-B105-72D6A1C06929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0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664855F9-FF6E-4EAF-82FF-DDE4B7BD3E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Two Examples</a:t>
            </a: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60BA5CDE-6BA2-4E8D-9241-D393279010E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17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/>
              <a:t>  </a:t>
            </a:r>
          </a:p>
        </p:txBody>
      </p:sp>
      <p:graphicFrame>
        <p:nvGraphicFramePr>
          <p:cNvPr id="46085" name="Object 4">
            <a:extLst>
              <a:ext uri="{FF2B5EF4-FFF2-40B4-BE49-F238E27FC236}">
                <a16:creationId xmlns:a16="http://schemas.microsoft.com/office/drawing/2014/main" id="{F58F7EF7-E14A-4C25-BA4B-5C83779CE233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609600" y="4194175"/>
          <a:ext cx="342900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0" name="Equation" r:id="rId4" imgW="2108200" imgH="457200" progId="Equation.3">
                  <p:embed/>
                </p:oleObj>
              </mc:Choice>
              <mc:Fallback>
                <p:oleObj name="Equation" r:id="rId4" imgW="21082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194175"/>
                        <a:ext cx="3429000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3525" name="Group 5">
            <a:extLst>
              <a:ext uri="{FF2B5EF4-FFF2-40B4-BE49-F238E27FC236}">
                <a16:creationId xmlns:a16="http://schemas.microsoft.com/office/drawing/2014/main" id="{AC8BC392-0251-4342-8AE6-B38AFEF2CE29}"/>
              </a:ext>
            </a:extLst>
          </p:cNvPr>
          <p:cNvGraphicFramePr>
            <a:graphicFrameLocks noGrp="1"/>
          </p:cNvGraphicFramePr>
          <p:nvPr>
            <p:ph sz="quarter" idx="3"/>
          </p:nvPr>
        </p:nvGraphicFramePr>
        <p:xfrm>
          <a:off x="533400" y="1674813"/>
          <a:ext cx="2436813" cy="2414587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63562" name="Group 42">
            <a:extLst>
              <a:ext uri="{FF2B5EF4-FFF2-40B4-BE49-F238E27FC236}">
                <a16:creationId xmlns:a16="http://schemas.microsoft.com/office/drawing/2014/main" id="{CDEC3244-00CD-4947-98B4-694ACF92C697}"/>
              </a:ext>
            </a:extLst>
          </p:cNvPr>
          <p:cNvGraphicFramePr>
            <a:graphicFrameLocks noGrp="1"/>
          </p:cNvGraphicFramePr>
          <p:nvPr/>
        </p:nvGraphicFramePr>
        <p:xfrm>
          <a:off x="5867400" y="1905000"/>
          <a:ext cx="2438400" cy="20701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6148" name="Object 78">
            <a:extLst>
              <a:ext uri="{FF2B5EF4-FFF2-40B4-BE49-F238E27FC236}">
                <a16:creationId xmlns:a16="http://schemas.microsoft.com/office/drawing/2014/main" id="{89D76D21-2688-4BC7-9398-DD44D9CAC1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00600" y="4114800"/>
          <a:ext cx="3538538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1" name="Equation" r:id="rId6" imgW="2133600" imgH="457200" progId="Equation.3">
                  <p:embed/>
                </p:oleObj>
              </mc:Choice>
              <mc:Fallback>
                <p:oleObj name="Equation" r:id="rId6" imgW="2133600" imgH="457200" progId="Equation.3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114800"/>
                        <a:ext cx="3538538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3599" name="Text Box 79">
            <a:extLst>
              <a:ext uri="{FF2B5EF4-FFF2-40B4-BE49-F238E27FC236}">
                <a16:creationId xmlns:a16="http://schemas.microsoft.com/office/drawing/2014/main" id="{04B18BE9-E44F-4AE0-B0F8-A8DA502C7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105400"/>
            <a:ext cx="7772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hlink"/>
                </a:solidFill>
                <a:latin typeface="Arial" panose="020B0604020202020204" pitchFamily="34" charset="0"/>
              </a:rPr>
              <a:t>Ordering the points should not affect the interpolating polynomial.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3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6359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99" grpId="0"/>
      <p:bldP spid="363599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7">
            <a:extLst>
              <a:ext uri="{FF2B5EF4-FFF2-40B4-BE49-F238E27FC236}">
                <a16:creationId xmlns:a16="http://schemas.microsoft.com/office/drawing/2014/main" id="{2DF47E8F-1926-4708-B2C1-77FAAC449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D5F5B84-50AB-4AAA-BF2A-7DAEB307CCD4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0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3807CEDE-766F-443C-8963-99B139752C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Properties of Divided Difference</a:t>
            </a:r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B135FAB4-8D82-4462-BD6A-A389768542C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17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/>
              <a:t>  </a:t>
            </a:r>
          </a:p>
        </p:txBody>
      </p:sp>
      <p:graphicFrame>
        <p:nvGraphicFramePr>
          <p:cNvPr id="48133" name="Object 4">
            <a:extLst>
              <a:ext uri="{FF2B5EF4-FFF2-40B4-BE49-F238E27FC236}">
                <a16:creationId xmlns:a16="http://schemas.microsoft.com/office/drawing/2014/main" id="{4939DDB6-EB00-4889-8188-D50D97F08C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2667000"/>
          <a:ext cx="716280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5" name="Equation" r:id="rId4" imgW="2451100" imgH="228600" progId="Equation.3">
                  <p:embed/>
                </p:oleObj>
              </mc:Choice>
              <mc:Fallback>
                <p:oleObj name="Equation" r:id="rId4" imgW="24511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667000"/>
                        <a:ext cx="7162800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4" name="Text Box 5">
            <a:extLst>
              <a:ext uri="{FF2B5EF4-FFF2-40B4-BE49-F238E27FC236}">
                <a16:creationId xmlns:a16="http://schemas.microsoft.com/office/drawing/2014/main" id="{CB58A323-00F5-4A11-8F7D-93324105F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830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</a:rPr>
              <a:t>Ordering the points should not affect the divided difference: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6">
            <a:extLst>
              <a:ext uri="{FF2B5EF4-FFF2-40B4-BE49-F238E27FC236}">
                <a16:creationId xmlns:a16="http://schemas.microsoft.com/office/drawing/2014/main" id="{5FFC48F8-3467-4FAE-92D6-D8B601CA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1636E6F-6346-48B1-87E5-5F31D834353E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0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1A8DBA27-3821-4EA8-880F-92B992CAE1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11ED11A7-BF7E-465A-9764-2C7F07B086A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Find a polynomial to interpolate the data.</a:t>
            </a:r>
          </a:p>
        </p:txBody>
      </p:sp>
      <p:graphicFrame>
        <p:nvGraphicFramePr>
          <p:cNvPr id="367620" name="Group 4">
            <a:extLst>
              <a:ext uri="{FF2B5EF4-FFF2-40B4-BE49-F238E27FC236}">
                <a16:creationId xmlns:a16="http://schemas.microsoft.com/office/drawing/2014/main" id="{AD07EF56-AE6D-4A17-8649-980461001242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019800" y="1524000"/>
          <a:ext cx="2590800" cy="4530725"/>
        </p:xfrm>
        <a:graphic>
          <a:graphicData uri="http://schemas.openxmlformats.org/drawingml/2006/table">
            <a:tbl>
              <a:tblPr/>
              <a:tblGrid>
                <a:gridCol w="1182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7">
            <a:extLst>
              <a:ext uri="{FF2B5EF4-FFF2-40B4-BE49-F238E27FC236}">
                <a16:creationId xmlns:a16="http://schemas.microsoft.com/office/drawing/2014/main" id="{70A2D4B8-B8BF-46C0-8363-AC007D853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9547EB-03B2-464A-9E56-4A59B9413B7A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0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26E83118-5F2E-4943-B130-C96259969C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Example</a:t>
            </a:r>
          </a:p>
        </p:txBody>
      </p:sp>
      <p:graphicFrame>
        <p:nvGraphicFramePr>
          <p:cNvPr id="369667" name="Group 3">
            <a:extLst>
              <a:ext uri="{FF2B5EF4-FFF2-40B4-BE49-F238E27FC236}">
                <a16:creationId xmlns:a16="http://schemas.microsoft.com/office/drawing/2014/main" id="{F30DEEDF-A049-4731-B356-99224D9929D2}"/>
              </a:ext>
            </a:extLst>
          </p:cNvPr>
          <p:cNvGraphicFramePr>
            <a:graphicFrameLocks noGrp="1"/>
          </p:cNvGraphicFramePr>
          <p:nvPr>
            <p:ph sz="quarter" idx="3"/>
          </p:nvPr>
        </p:nvGraphicFramePr>
        <p:xfrm>
          <a:off x="609600" y="1981200"/>
          <a:ext cx="8077200" cy="2743200"/>
        </p:xfrm>
        <a:graphic>
          <a:graphicData uri="http://schemas.openxmlformats.org/drawingml/2006/table">
            <a:tbl>
              <a:tblPr/>
              <a:tblGrid>
                <a:gridCol w="633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,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,  ,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,  , ,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f[ ,  ,  ,  ,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-1.6667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1.5417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-0.6750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-1.8333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2279" name="Object 54">
            <a:extLst>
              <a:ext uri="{FF2B5EF4-FFF2-40B4-BE49-F238E27FC236}">
                <a16:creationId xmlns:a16="http://schemas.microsoft.com/office/drawing/2014/main" id="{5060EDC4-486E-42A2-B0AD-17A8319101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4876800"/>
          <a:ext cx="78803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0" name="Equation" r:id="rId4" imgW="4025900" imgH="457200" progId="Equation.3">
                  <p:embed/>
                </p:oleObj>
              </mc:Choice>
              <mc:Fallback>
                <p:oleObj name="Equation" r:id="rId4" imgW="4025900" imgH="45720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876800"/>
                        <a:ext cx="788035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7">
            <a:extLst>
              <a:ext uri="{FF2B5EF4-FFF2-40B4-BE49-F238E27FC236}">
                <a16:creationId xmlns:a16="http://schemas.microsoft.com/office/drawing/2014/main" id="{31C49426-C2D6-4D18-B25A-08EBFBC23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C53638A-16E4-491D-898B-A65CFEECCA75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0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A8A8F8CF-F8EE-4C92-8376-86DE457D8D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Summary</a:t>
            </a:r>
          </a:p>
        </p:txBody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9FD90187-0D39-490A-8E1A-EC7F96BD85F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17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/>
              <a:t>  </a:t>
            </a:r>
          </a:p>
        </p:txBody>
      </p:sp>
      <p:graphicFrame>
        <p:nvGraphicFramePr>
          <p:cNvPr id="54277" name="Object 4">
            <a:extLst>
              <a:ext uri="{FF2B5EF4-FFF2-40B4-BE49-F238E27FC236}">
                <a16:creationId xmlns:a16="http://schemas.microsoft.com/office/drawing/2014/main" id="{9C9ED222-5F15-4F46-9FC0-F683B610AA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1800" y="1524000"/>
          <a:ext cx="8281988" cy="376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8" name="Equation" r:id="rId4" imgW="4025900" imgH="1828800" progId="Equation.3">
                  <p:embed/>
                </p:oleObj>
              </mc:Choice>
              <mc:Fallback>
                <p:oleObj name="Equation" r:id="rId4" imgW="4025900" imgH="1828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1524000"/>
                        <a:ext cx="8281988" cy="376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D9048C4-002E-4B71-A0EE-40B85E6B7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450" y="3581400"/>
            <a:ext cx="8293100" cy="1676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Lagrange Method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CA2642B-DD16-4DA9-BD82-064DBB8E6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676400"/>
          </a:xfrm>
        </p:spPr>
        <p:txBody>
          <a:bodyPr/>
          <a:lstStyle/>
          <a:p>
            <a:pPr>
              <a:defRPr/>
            </a:pPr>
            <a:r>
              <a:rPr lang="en-US" sz="9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Interpolation</a:t>
            </a:r>
            <a:r>
              <a:rPr 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7">
            <a:extLst>
              <a:ext uri="{FF2B5EF4-FFF2-40B4-BE49-F238E27FC236}">
                <a16:creationId xmlns:a16="http://schemas.microsoft.com/office/drawing/2014/main" id="{45ECE329-120A-4CF7-92E5-81B31304A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2E07DC-0817-433B-83F0-132B062F07E3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0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5C0B346A-AA7A-4606-A8D8-95C7EE0DD7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The Interpolation Problem</a:t>
            </a:r>
          </a:p>
        </p:txBody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A4AAE9A2-94CE-4C9D-922A-755B3D9C213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30725"/>
          </a:xfrm>
          <a:solidFill>
            <a:srgbClr val="FFFF66"/>
          </a:solidFill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   </a:t>
            </a:r>
            <a:r>
              <a:rPr lang="en-US" altLang="en-US" sz="2400">
                <a:solidFill>
                  <a:srgbClr val="0000FF"/>
                </a:solidFill>
              </a:rPr>
              <a:t>Given a set of </a:t>
            </a:r>
            <a:r>
              <a:rPr lang="en-US" altLang="en-US" sz="2400"/>
              <a:t>n+1</a:t>
            </a:r>
            <a:r>
              <a:rPr lang="en-US" altLang="en-US" sz="2400">
                <a:solidFill>
                  <a:srgbClr val="0000FF"/>
                </a:solidFill>
              </a:rPr>
              <a:t> points: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FF"/>
                </a:solidFill>
              </a:rPr>
              <a:t>   Find an </a:t>
            </a:r>
            <a:r>
              <a:rPr lang="en-US" altLang="en-US" sz="2400"/>
              <a:t>n</a:t>
            </a:r>
            <a:r>
              <a:rPr lang="en-US" altLang="en-US" sz="2400" baseline="30000"/>
              <a:t>th</a:t>
            </a:r>
            <a:r>
              <a:rPr lang="en-US" altLang="en-US" sz="2400">
                <a:solidFill>
                  <a:srgbClr val="0000FF"/>
                </a:solidFill>
              </a:rPr>
              <a:t> order polynomial: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FF"/>
                </a:solidFill>
              </a:rPr>
              <a:t>   that passes through all points, such that: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FF"/>
                </a:solidFill>
              </a:rPr>
              <a:t>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FF"/>
                </a:solidFill>
              </a:rPr>
              <a:t>   </a:t>
            </a:r>
          </a:p>
        </p:txBody>
      </p:sp>
      <p:graphicFrame>
        <p:nvGraphicFramePr>
          <p:cNvPr id="57349" name="Object 4">
            <a:extLst>
              <a:ext uri="{FF2B5EF4-FFF2-40B4-BE49-F238E27FC236}">
                <a16:creationId xmlns:a16="http://schemas.microsoft.com/office/drawing/2014/main" id="{1D3EC7A7-5A21-4163-A8AB-1AFC17AD85A2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819150" y="2286000"/>
          <a:ext cx="69723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3" name="Equation" r:id="rId4" imgW="2362200" imgH="228600" progId="Equation.3">
                  <p:embed/>
                </p:oleObj>
              </mc:Choice>
              <mc:Fallback>
                <p:oleObj name="Equation" r:id="rId4" imgW="23622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2286000"/>
                        <a:ext cx="6972300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0" name="Object 5">
            <a:extLst>
              <a:ext uri="{FF2B5EF4-FFF2-40B4-BE49-F238E27FC236}">
                <a16:creationId xmlns:a16="http://schemas.microsoft.com/office/drawing/2014/main" id="{A21B391B-A228-4287-9B6B-EEFCAA7EFC8B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5410200" y="3286125"/>
          <a:ext cx="10668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4" name="Equation" r:id="rId6" imgW="406224" imgH="228501" progId="Equation.3">
                  <p:embed/>
                </p:oleObj>
              </mc:Choice>
              <mc:Fallback>
                <p:oleObj name="Equation" r:id="rId6" imgW="406224" imgH="22850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286125"/>
                        <a:ext cx="106680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1" name="Object 6">
            <a:extLst>
              <a:ext uri="{FF2B5EF4-FFF2-40B4-BE49-F238E27FC236}">
                <a16:creationId xmlns:a16="http://schemas.microsoft.com/office/drawing/2014/main" id="{D46B96AB-690C-48F9-BF24-36414A472F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36650" y="4648200"/>
          <a:ext cx="477043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5" name="Equation" r:id="rId8" imgW="2146300" imgH="228600" progId="Equation.3">
                  <p:embed/>
                </p:oleObj>
              </mc:Choice>
              <mc:Fallback>
                <p:oleObj name="Equation" r:id="rId8" imgW="21463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50" y="4648200"/>
                        <a:ext cx="4770438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2" name="Rectangle 7">
            <a:extLst>
              <a:ext uri="{FF2B5EF4-FFF2-40B4-BE49-F238E27FC236}">
                <a16:creationId xmlns:a16="http://schemas.microsoft.com/office/drawing/2014/main" id="{FCAB7C38-D8BF-45F9-835E-8DEDF2FCE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419600"/>
            <a:ext cx="5486400" cy="114300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6">
            <a:extLst>
              <a:ext uri="{FF2B5EF4-FFF2-40B4-BE49-F238E27FC236}">
                <a16:creationId xmlns:a16="http://schemas.microsoft.com/office/drawing/2014/main" id="{DFE141EC-0187-488F-84FE-286B75089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A0ED706-409D-49CD-848C-FC745EFBAC78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76A85C7-CAA6-4041-B1E1-7773754195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Introduction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2DCC796-C51A-44E6-86D9-1F6A92AEE0F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029200" cy="3505200"/>
          </a:xfrm>
          <a:solidFill>
            <a:srgbClr val="99FF33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   </a:t>
            </a:r>
            <a:r>
              <a:rPr lang="en-US" altLang="en-US" sz="2400">
                <a:solidFill>
                  <a:srgbClr val="FF0000"/>
                </a:solidFill>
              </a:rPr>
              <a:t>Interpolation was used for long time to provide an estimate of a tabulated function at values that are not available in the table.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FF0000"/>
                </a:solidFill>
              </a:rPr>
              <a:t>What is sin (0.15)? </a:t>
            </a:r>
          </a:p>
        </p:txBody>
      </p:sp>
      <p:graphicFrame>
        <p:nvGraphicFramePr>
          <p:cNvPr id="326660" name="Group 4">
            <a:extLst>
              <a:ext uri="{FF2B5EF4-FFF2-40B4-BE49-F238E27FC236}">
                <a16:creationId xmlns:a16="http://schemas.microsoft.com/office/drawing/2014/main" id="{231DE663-9A49-4E5D-B2A7-F96376414A4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5562600" y="1600200"/>
          <a:ext cx="3124200" cy="3429000"/>
        </p:xfrm>
        <a:graphic>
          <a:graphicData uri="http://schemas.openxmlformats.org/drawingml/2006/table">
            <a:tbl>
              <a:tblPr/>
              <a:tblGrid>
                <a:gridCol w="156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sin(x)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0.0998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0.1987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0.2955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0.3894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26683" name="Rectangle 27">
            <a:extLst>
              <a:ext uri="{FF2B5EF4-FFF2-40B4-BE49-F238E27FC236}">
                <a16:creationId xmlns:a16="http://schemas.microsoft.com/office/drawing/2014/main" id="{1621F7AA-A588-4DBD-ACBE-DE372FAE4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105400"/>
            <a:ext cx="8305800" cy="1143000"/>
          </a:xfrm>
          <a:prstGeom prst="rect">
            <a:avLst/>
          </a:prstGeom>
          <a:solidFill>
            <a:srgbClr val="99FF3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Using </a:t>
            </a:r>
            <a:r>
              <a:rPr lang="en-US" altLang="en-US" sz="2400" b="1">
                <a:solidFill>
                  <a:srgbClr val="0000FF"/>
                </a:solidFill>
              </a:rPr>
              <a:t>Linear Interpolation</a:t>
            </a:r>
            <a:r>
              <a:rPr lang="en-US" altLang="en-US" sz="2400">
                <a:solidFill>
                  <a:srgbClr val="FF0000"/>
                </a:solidFill>
              </a:rPr>
              <a:t>    sin (0.15) ≈ </a:t>
            </a:r>
            <a:r>
              <a:rPr lang="en-US" altLang="en-US" sz="2400" b="1">
                <a:solidFill>
                  <a:srgbClr val="FF0000"/>
                </a:solidFill>
              </a:rPr>
              <a:t>0.1493</a:t>
            </a:r>
            <a:r>
              <a:rPr lang="en-US" altLang="en-US" sz="2400">
                <a:solidFill>
                  <a:srgbClr val="FF0000"/>
                </a:solidFill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True value </a:t>
            </a:r>
            <a:r>
              <a:rPr lang="en-US" altLang="en-US" sz="2400">
                <a:solidFill>
                  <a:srgbClr val="FF0000"/>
                </a:solidFill>
              </a:rPr>
              <a:t>(4 decimal digits)  sin (0.15) = </a:t>
            </a:r>
            <a:r>
              <a:rPr lang="en-US" altLang="en-US" sz="2400" b="1">
                <a:solidFill>
                  <a:srgbClr val="FF0000"/>
                </a:solidFill>
              </a:rPr>
              <a:t>0.1494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8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7">
            <a:extLst>
              <a:ext uri="{FF2B5EF4-FFF2-40B4-BE49-F238E27FC236}">
                <a16:creationId xmlns:a16="http://schemas.microsoft.com/office/drawing/2014/main" id="{35CF9645-EE71-4784-BEA1-0960CB717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67636E-0C09-4BA0-A052-9BB431BC4EA8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0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0030C3D9-B2D5-4E8A-ABF5-6B25992D14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Lagrange Interpolation</a:t>
            </a:r>
          </a:p>
        </p:txBody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BDF765C7-280F-4EC0-BE3F-3C7435AF758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FF0000"/>
                </a:solidFill>
              </a:rPr>
              <a:t>Problem:</a:t>
            </a:r>
            <a:r>
              <a:rPr lang="en-US" altLang="en-US" sz="1700"/>
              <a:t>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/>
              <a:t>  </a:t>
            </a:r>
            <a:r>
              <a:rPr lang="en-US" altLang="en-US" sz="2000"/>
              <a:t>Given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/>
              <a:t>  Find the polynomial of least order           such that: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7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7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/>
              <a:t> </a:t>
            </a:r>
            <a:r>
              <a:rPr lang="en-US" altLang="en-US" sz="2000" b="1"/>
              <a:t>Lagrange Interpolation Formula:</a:t>
            </a:r>
          </a:p>
        </p:txBody>
      </p:sp>
      <p:graphicFrame>
        <p:nvGraphicFramePr>
          <p:cNvPr id="59397" name="Object 4">
            <a:extLst>
              <a:ext uri="{FF2B5EF4-FFF2-40B4-BE49-F238E27FC236}">
                <a16:creationId xmlns:a16="http://schemas.microsoft.com/office/drawing/2014/main" id="{0B648BBF-8DA0-4FB7-B0D7-5D3D6E47CA0A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1371600" y="3519488"/>
          <a:ext cx="541020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9" name="Equation" r:id="rId4" imgW="2286000" imgH="228600" progId="Equation.3">
                  <p:embed/>
                </p:oleObj>
              </mc:Choice>
              <mc:Fallback>
                <p:oleObj name="Equation" r:id="rId4" imgW="22860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519488"/>
                        <a:ext cx="5410200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8" name="Object 6">
            <a:extLst>
              <a:ext uri="{FF2B5EF4-FFF2-40B4-BE49-F238E27FC236}">
                <a16:creationId xmlns:a16="http://schemas.microsoft.com/office/drawing/2014/main" id="{1BFC7FCF-04B2-4259-A319-2B467D8322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3001963"/>
          <a:ext cx="8382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0" name="Equation" r:id="rId6" imgW="381000" imgH="228600" progId="Equation.3">
                  <p:embed/>
                </p:oleObj>
              </mc:Choice>
              <mc:Fallback>
                <p:oleObj name="Equation" r:id="rId6" imgW="3810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001963"/>
                        <a:ext cx="83820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63" name="Group 7">
            <a:extLst>
              <a:ext uri="{FF2B5EF4-FFF2-40B4-BE49-F238E27FC236}">
                <a16:creationId xmlns:a16="http://schemas.microsoft.com/office/drawing/2014/main" id="{3A4607B5-5F44-4F49-A5C8-DE2A05A1CC07}"/>
              </a:ext>
            </a:extLst>
          </p:cNvPr>
          <p:cNvGraphicFramePr>
            <a:graphicFrameLocks noGrp="1"/>
          </p:cNvGraphicFramePr>
          <p:nvPr/>
        </p:nvGraphicFramePr>
        <p:xfrm>
          <a:off x="3429000" y="1600200"/>
          <a:ext cx="4953000" cy="12192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9419" name="Object 27">
            <a:extLst>
              <a:ext uri="{FF2B5EF4-FFF2-40B4-BE49-F238E27FC236}">
                <a16:creationId xmlns:a16="http://schemas.microsoft.com/office/drawing/2014/main" id="{8C8E4B8E-BDA9-49D8-91E3-B73896FA13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1200" y="1600200"/>
          <a:ext cx="3397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1" name="Equation" r:id="rId8" imgW="152268" imgH="215713" progId="Equation.3">
                  <p:embed/>
                </p:oleObj>
              </mc:Choice>
              <mc:Fallback>
                <p:oleObj name="Equation" r:id="rId8" imgW="152268" imgH="215713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600200"/>
                        <a:ext cx="339725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0" name="Object 28">
            <a:extLst>
              <a:ext uri="{FF2B5EF4-FFF2-40B4-BE49-F238E27FC236}">
                <a16:creationId xmlns:a16="http://schemas.microsoft.com/office/drawing/2014/main" id="{32E88EB5-DB29-4652-8DF5-25DCD5C99D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72400" y="1600200"/>
          <a:ext cx="3968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2" name="Equation" r:id="rId10" imgW="177646" imgH="228402" progId="Equation.3">
                  <p:embed/>
                </p:oleObj>
              </mc:Choice>
              <mc:Fallback>
                <p:oleObj name="Equation" r:id="rId10" imgW="177646" imgH="228402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1600200"/>
                        <a:ext cx="39687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1" name="Object 29">
            <a:extLst>
              <a:ext uri="{FF2B5EF4-FFF2-40B4-BE49-F238E27FC236}">
                <a16:creationId xmlns:a16="http://schemas.microsoft.com/office/drawing/2014/main" id="{9E6290F9-9B56-4331-80EA-3FA7ED86DA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4400" y="2209800"/>
          <a:ext cx="39528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3" name="Equation" r:id="rId12" imgW="177646" imgH="228402" progId="Equation.3">
                  <p:embed/>
                </p:oleObj>
              </mc:Choice>
              <mc:Fallback>
                <p:oleObj name="Equation" r:id="rId12" imgW="177646" imgH="228402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209800"/>
                        <a:ext cx="395288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2" name="Object 30">
            <a:extLst>
              <a:ext uri="{FF2B5EF4-FFF2-40B4-BE49-F238E27FC236}">
                <a16:creationId xmlns:a16="http://schemas.microsoft.com/office/drawing/2014/main" id="{902579AD-CD0E-4B5C-AB14-EBC7B10BD71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1200" y="2209800"/>
          <a:ext cx="36671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4" name="Equation" r:id="rId14" imgW="164885" imgH="215619" progId="Equation.3">
                  <p:embed/>
                </p:oleObj>
              </mc:Choice>
              <mc:Fallback>
                <p:oleObj name="Equation" r:id="rId14" imgW="164885" imgH="215619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209800"/>
                        <a:ext cx="366713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3" name="Object 31">
            <a:extLst>
              <a:ext uri="{FF2B5EF4-FFF2-40B4-BE49-F238E27FC236}">
                <a16:creationId xmlns:a16="http://schemas.microsoft.com/office/drawing/2014/main" id="{F5C19CAA-C268-4D6C-A74E-F456330405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72400" y="2209800"/>
          <a:ext cx="39528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5" name="Equation" r:id="rId16" imgW="177646" imgH="228402" progId="Equation.3">
                  <p:embed/>
                </p:oleObj>
              </mc:Choice>
              <mc:Fallback>
                <p:oleObj name="Equation" r:id="rId16" imgW="177646" imgH="228402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2209800"/>
                        <a:ext cx="395288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4" name="Object 32">
            <a:extLst>
              <a:ext uri="{FF2B5EF4-FFF2-40B4-BE49-F238E27FC236}">
                <a16:creationId xmlns:a16="http://schemas.microsoft.com/office/drawing/2014/main" id="{C19B9388-62A5-478D-8C82-5FA09A333E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24288" y="1600200"/>
          <a:ext cx="33813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6" name="Equation" r:id="rId18" imgW="152334" imgH="228501" progId="Equation.3">
                  <p:embed/>
                </p:oleObj>
              </mc:Choice>
              <mc:Fallback>
                <p:oleObj name="Equation" r:id="rId18" imgW="152334" imgH="228501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4288" y="1600200"/>
                        <a:ext cx="338137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5" name="Object 33">
            <a:extLst>
              <a:ext uri="{FF2B5EF4-FFF2-40B4-BE49-F238E27FC236}">
                <a16:creationId xmlns:a16="http://schemas.microsoft.com/office/drawing/2014/main" id="{7DD78AD6-6069-4B4A-A1C0-673A03E7E2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2209800"/>
          <a:ext cx="3667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7" name="Equation" r:id="rId20" imgW="165028" imgH="228501" progId="Equation.3">
                  <p:embed/>
                </p:oleObj>
              </mc:Choice>
              <mc:Fallback>
                <p:oleObj name="Equation" r:id="rId20" imgW="165028" imgH="228501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209800"/>
                        <a:ext cx="36671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6" name="Object 34">
            <a:extLst>
              <a:ext uri="{FF2B5EF4-FFF2-40B4-BE49-F238E27FC236}">
                <a16:creationId xmlns:a16="http://schemas.microsoft.com/office/drawing/2014/main" id="{6B8A6086-190C-40F4-A78E-6B1B3F13E7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10200" y="4191000"/>
          <a:ext cx="3286125" cy="209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8" name="Equation" r:id="rId22" imgW="1435100" imgH="914400" progId="Equation.3">
                  <p:embed/>
                </p:oleObj>
              </mc:Choice>
              <mc:Fallback>
                <p:oleObj name="Equation" r:id="rId22" imgW="1435100" imgH="9144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191000"/>
                        <a:ext cx="3286125" cy="209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27" name="Rectangle 35">
            <a:extLst>
              <a:ext uri="{FF2B5EF4-FFF2-40B4-BE49-F238E27FC236}">
                <a16:creationId xmlns:a16="http://schemas.microsoft.com/office/drawing/2014/main" id="{E733D3FB-56B1-4437-91C0-9774D06BC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114800"/>
            <a:ext cx="8229600" cy="21336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59428" name="Object 5">
            <a:extLst>
              <a:ext uri="{FF2B5EF4-FFF2-40B4-BE49-F238E27FC236}">
                <a16:creationId xmlns:a16="http://schemas.microsoft.com/office/drawing/2014/main" id="{F1A0B78E-4055-4531-AEAF-235557CFD7B3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4724400" y="1600200"/>
          <a:ext cx="366713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9" name="Equation" r:id="rId24" imgW="165028" imgH="228501" progId="Equation.3">
                  <p:embed/>
                </p:oleObj>
              </mc:Choice>
              <mc:Fallback>
                <p:oleObj name="Equation" r:id="rId24" imgW="165028" imgH="22850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600200"/>
                        <a:ext cx="366713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6">
            <a:extLst>
              <a:ext uri="{FF2B5EF4-FFF2-40B4-BE49-F238E27FC236}">
                <a16:creationId xmlns:a16="http://schemas.microsoft.com/office/drawing/2014/main" id="{65C2DC31-7827-478F-A11B-FF4CCC5C8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513286-D3CF-4EC0-80CE-8D4A359A07CD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0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5F4D587E-BA6B-4206-85FC-94667AEC85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Lagrange Interpolation</a:t>
            </a:r>
          </a:p>
        </p:txBody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7D6E1995-9468-4C7A-923A-10A3E9C9094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17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/>
              <a:t>  </a:t>
            </a:r>
          </a:p>
        </p:txBody>
      </p:sp>
      <p:graphicFrame>
        <p:nvGraphicFramePr>
          <p:cNvPr id="61445" name="Object 4">
            <a:extLst>
              <a:ext uri="{FF2B5EF4-FFF2-40B4-BE49-F238E27FC236}">
                <a16:creationId xmlns:a16="http://schemas.microsoft.com/office/drawing/2014/main" id="{8DF02DFA-2B81-44E7-A622-25D49917ACC9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812800" y="2005013"/>
          <a:ext cx="6450013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6" name="Equation" r:id="rId4" imgW="2451100" imgH="939800" progId="Equation.3">
                  <p:embed/>
                </p:oleObj>
              </mc:Choice>
              <mc:Fallback>
                <p:oleObj name="Equation" r:id="rId4" imgW="2451100" imgH="93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2005013"/>
                        <a:ext cx="6450013" cy="247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7">
            <a:extLst>
              <a:ext uri="{FF2B5EF4-FFF2-40B4-BE49-F238E27FC236}">
                <a16:creationId xmlns:a16="http://schemas.microsoft.com/office/drawing/2014/main" id="{DA8ED36A-49A8-4505-9547-FF6CAFD65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83F662C-EAB5-4C61-8952-5261561E31ED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00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9764DBB5-8D62-4500-BA2D-D072AB8D50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Lagrange Interpolation Example</a:t>
            </a:r>
          </a:p>
        </p:txBody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851A2F70-C13D-43D6-9506-D9ACF9A636F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17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/>
              <a:t>  </a:t>
            </a:r>
          </a:p>
        </p:txBody>
      </p:sp>
      <p:graphicFrame>
        <p:nvGraphicFramePr>
          <p:cNvPr id="381956" name="Group 4">
            <a:extLst>
              <a:ext uri="{FF2B5EF4-FFF2-40B4-BE49-F238E27FC236}">
                <a16:creationId xmlns:a16="http://schemas.microsoft.com/office/drawing/2014/main" id="{6E4DD167-49DE-4839-8FCB-6254D67B6EC9}"/>
              </a:ext>
            </a:extLst>
          </p:cNvPr>
          <p:cNvGraphicFramePr>
            <a:graphicFrameLocks noGrp="1"/>
          </p:cNvGraphicFramePr>
          <p:nvPr>
            <p:ph sz="quarter" idx="2"/>
          </p:nvPr>
        </p:nvGraphicFramePr>
        <p:xfrm>
          <a:off x="6096000" y="1828800"/>
          <a:ext cx="2681288" cy="914400"/>
        </p:xfrm>
        <a:graphic>
          <a:graphicData uri="http://schemas.openxmlformats.org/drawingml/2006/table">
            <a:tbl>
              <a:tblPr/>
              <a:tblGrid>
                <a:gridCol w="692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3510" name="Object 21">
            <a:extLst>
              <a:ext uri="{FF2B5EF4-FFF2-40B4-BE49-F238E27FC236}">
                <a16:creationId xmlns:a16="http://schemas.microsoft.com/office/drawing/2014/main" id="{5252DC75-4F6A-48ED-89B4-568CF4AF4E43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609600" y="1981200"/>
          <a:ext cx="5638800" cy="364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1" name="Equation" r:id="rId4" imgW="3136900" imgH="2032000" progId="Equation.3">
                  <p:embed/>
                </p:oleObj>
              </mc:Choice>
              <mc:Fallback>
                <p:oleObj name="Equation" r:id="rId4" imgW="3136900" imgH="20320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81200"/>
                        <a:ext cx="5638800" cy="364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6">
            <a:extLst>
              <a:ext uri="{FF2B5EF4-FFF2-40B4-BE49-F238E27FC236}">
                <a16:creationId xmlns:a16="http://schemas.microsoft.com/office/drawing/2014/main" id="{C20E4E26-154B-435A-BD4B-E1BFFC039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C25107-57DE-4AC8-A6EE-453132ADCC97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000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CBE76EBF-F4BF-4768-A0AE-936389E084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2A23E57C-4A6E-48CE-B33C-A9946427667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3340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Find a polynomial to interpolate: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/>
              <a:t>	</a:t>
            </a:r>
            <a:r>
              <a:rPr lang="en-US" altLang="en-US" sz="2400"/>
              <a:t>Both Newton’s interpolation method and Lagrange interpolation method must give the same answer.</a:t>
            </a:r>
          </a:p>
        </p:txBody>
      </p:sp>
      <p:graphicFrame>
        <p:nvGraphicFramePr>
          <p:cNvPr id="384004" name="Group 4">
            <a:extLst>
              <a:ext uri="{FF2B5EF4-FFF2-40B4-BE49-F238E27FC236}">
                <a16:creationId xmlns:a16="http://schemas.microsoft.com/office/drawing/2014/main" id="{2C2CEEEE-1EAF-4669-9EC1-C9730B346840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5867400" y="1600200"/>
          <a:ext cx="2819400" cy="4530725"/>
        </p:xfrm>
        <a:graphic>
          <a:graphicData uri="http://schemas.openxmlformats.org/drawingml/2006/table">
            <a:tbl>
              <a:tblPr/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5">
            <a:extLst>
              <a:ext uri="{FF2B5EF4-FFF2-40B4-BE49-F238E27FC236}">
                <a16:creationId xmlns:a16="http://schemas.microsoft.com/office/drawing/2014/main" id="{EDC4BBCD-F191-4DE0-9023-D0458400B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68192DD-FA31-402C-B9E0-CC3C71E864D9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000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05857FCD-3AD0-4F7B-B60A-20771D7C0D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Newton’s Interpolation Method</a:t>
            </a:r>
          </a:p>
        </p:txBody>
      </p:sp>
      <p:graphicFrame>
        <p:nvGraphicFramePr>
          <p:cNvPr id="386051" name="Group 3">
            <a:extLst>
              <a:ext uri="{FF2B5EF4-FFF2-40B4-BE49-F238E27FC236}">
                <a16:creationId xmlns:a16="http://schemas.microsoft.com/office/drawing/2014/main" id="{8323B6C4-731D-4D33-BCB5-C44B9964CC0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053263" cy="4530725"/>
        </p:xfrm>
        <a:graphic>
          <a:graphicData uri="http://schemas.openxmlformats.org/drawingml/2006/table">
            <a:tbl>
              <a:tblPr/>
              <a:tblGrid>
                <a:gridCol w="1176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7/6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-5/8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-4/3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>
            <a:extLst>
              <a:ext uri="{FF2B5EF4-FFF2-40B4-BE49-F238E27FC236}">
                <a16:creationId xmlns:a16="http://schemas.microsoft.com/office/drawing/2014/main" id="{79A710DE-9FB6-4C06-A12E-931265939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80B995B-3DA9-4405-AC8C-4EC88D94EF15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000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9CCFFBFA-042F-4764-A705-3F8678C3E5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Interpolating Polynomial</a:t>
            </a:r>
          </a:p>
        </p:txBody>
      </p:sp>
      <p:graphicFrame>
        <p:nvGraphicFramePr>
          <p:cNvPr id="69636" name="Object 3">
            <a:extLst>
              <a:ext uri="{FF2B5EF4-FFF2-40B4-BE49-F238E27FC236}">
                <a16:creationId xmlns:a16="http://schemas.microsoft.com/office/drawing/2014/main" id="{4ED7C360-7A10-435C-9BB2-143EACDA8F36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990600" y="1905000"/>
          <a:ext cx="7175500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7" name="Equation" r:id="rId4" imgW="2870200" imgH="1447800" progId="Equation.3">
                  <p:embed/>
                </p:oleObj>
              </mc:Choice>
              <mc:Fallback>
                <p:oleObj name="Equation" r:id="rId4" imgW="2870200" imgH="1447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05000"/>
                        <a:ext cx="7175500" cy="361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5">
            <a:extLst>
              <a:ext uri="{FF2B5EF4-FFF2-40B4-BE49-F238E27FC236}">
                <a16:creationId xmlns:a16="http://schemas.microsoft.com/office/drawing/2014/main" id="{27514855-8CE5-4247-BCA1-1956A5FD2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FD77DF-35A2-4787-A5F3-3B649A369BB2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000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D3AFF488-BAED-4DBE-A48B-4C5736554C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/>
              <a:t>Interpolating Polynomial Using Lagrange Interpolation Method</a:t>
            </a:r>
          </a:p>
        </p:txBody>
      </p:sp>
      <p:graphicFrame>
        <p:nvGraphicFramePr>
          <p:cNvPr id="71684" name="Object 3">
            <a:extLst>
              <a:ext uri="{FF2B5EF4-FFF2-40B4-BE49-F238E27FC236}">
                <a16:creationId xmlns:a16="http://schemas.microsoft.com/office/drawing/2014/main" id="{A71300E1-5E19-4F84-B453-83C708021CAD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574800" y="1524000"/>
          <a:ext cx="6426200" cy="463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5" name="Equation" r:id="rId4" imgW="4013200" imgH="2895600" progId="Equation.3">
                  <p:embed/>
                </p:oleObj>
              </mc:Choice>
              <mc:Fallback>
                <p:oleObj name="Equation" r:id="rId4" imgW="4013200" imgH="2895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0" y="1524000"/>
                        <a:ext cx="6426200" cy="463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D9048C4-002E-4B71-A0EE-40B85E6B7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450" y="3581400"/>
            <a:ext cx="8293100" cy="167640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Inverse Interpolation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Headings)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CA2642B-DD16-4DA9-BD82-064DBB8E6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676400"/>
          </a:xfrm>
        </p:spPr>
        <p:txBody>
          <a:bodyPr/>
          <a:lstStyle/>
          <a:p>
            <a:pPr>
              <a:defRPr/>
            </a:pPr>
            <a:r>
              <a:rPr lang="en-US" sz="9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Interpolation</a:t>
            </a:r>
            <a:r>
              <a:rPr 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7">
            <a:extLst>
              <a:ext uri="{FF2B5EF4-FFF2-40B4-BE49-F238E27FC236}">
                <a16:creationId xmlns:a16="http://schemas.microsoft.com/office/drawing/2014/main" id="{B28252F0-C098-4309-B4D1-745182D68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95534A-07C6-4D74-A1E7-BB993E0C8DC3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1000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199E3507-1991-4BAA-873F-B67276D0A5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>
                <a:solidFill>
                  <a:srgbClr val="FF0000"/>
                </a:solidFill>
              </a:rPr>
              <a:t>Inverse Interpolation</a:t>
            </a:r>
          </a:p>
        </p:txBody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B1395348-2A7B-4D45-A46C-F21651843D5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13731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    </a:t>
            </a:r>
          </a:p>
        </p:txBody>
      </p:sp>
      <p:graphicFrame>
        <p:nvGraphicFramePr>
          <p:cNvPr id="74757" name="Object 4">
            <a:extLst>
              <a:ext uri="{FF2B5EF4-FFF2-40B4-BE49-F238E27FC236}">
                <a16:creationId xmlns:a16="http://schemas.microsoft.com/office/drawing/2014/main" id="{CF522D47-A397-4454-B23A-33CD2C371D39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533400" y="1646238"/>
          <a:ext cx="6289675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9" name="Equation" r:id="rId4" imgW="2857500" imgH="431800" progId="Equation.3">
                  <p:embed/>
                </p:oleObj>
              </mc:Choice>
              <mc:Fallback>
                <p:oleObj name="Equation" r:id="rId4" imgW="28575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46238"/>
                        <a:ext cx="6289675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4246" name="Group 6">
            <a:extLst>
              <a:ext uri="{FF2B5EF4-FFF2-40B4-BE49-F238E27FC236}">
                <a16:creationId xmlns:a16="http://schemas.microsoft.com/office/drawing/2014/main" id="{8244A8BE-4AC0-448C-BB8F-F4E31025C08F}"/>
              </a:ext>
            </a:extLst>
          </p:cNvPr>
          <p:cNvGraphicFramePr>
            <a:graphicFrameLocks noGrp="1"/>
          </p:cNvGraphicFramePr>
          <p:nvPr/>
        </p:nvGraphicFramePr>
        <p:xfrm>
          <a:off x="1828800" y="2819400"/>
          <a:ext cx="4953000" cy="10668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4778" name="Object 26">
            <a:extLst>
              <a:ext uri="{FF2B5EF4-FFF2-40B4-BE49-F238E27FC236}">
                <a16:creationId xmlns:a16="http://schemas.microsoft.com/office/drawing/2014/main" id="{3196380F-BF09-405F-BBBD-6D84389116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03675" y="2743200"/>
          <a:ext cx="3397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0" name="Equation" r:id="rId6" imgW="152268" imgH="215713" progId="Equation.3">
                  <p:embed/>
                </p:oleObj>
              </mc:Choice>
              <mc:Fallback>
                <p:oleObj name="Equation" r:id="rId6" imgW="152268" imgH="215713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2743200"/>
                        <a:ext cx="339725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79" name="Object 27">
            <a:extLst>
              <a:ext uri="{FF2B5EF4-FFF2-40B4-BE49-F238E27FC236}">
                <a16:creationId xmlns:a16="http://schemas.microsoft.com/office/drawing/2014/main" id="{8D931CE7-D3A1-4B75-B783-A85146A02A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19800" y="2809875"/>
          <a:ext cx="3968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1" name="Equation" r:id="rId8" imgW="177646" imgH="228402" progId="Equation.3">
                  <p:embed/>
                </p:oleObj>
              </mc:Choice>
              <mc:Fallback>
                <p:oleObj name="Equation" r:id="rId8" imgW="177646" imgH="228402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809875"/>
                        <a:ext cx="39687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80" name="Object 28">
            <a:extLst>
              <a:ext uri="{FF2B5EF4-FFF2-40B4-BE49-F238E27FC236}">
                <a16:creationId xmlns:a16="http://schemas.microsoft.com/office/drawing/2014/main" id="{F7039BB4-7946-48B3-A23F-331710B2B2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3343275"/>
          <a:ext cx="39528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2" name="Equation" r:id="rId10" imgW="177646" imgH="228402" progId="Equation.3">
                  <p:embed/>
                </p:oleObj>
              </mc:Choice>
              <mc:Fallback>
                <p:oleObj name="Equation" r:id="rId10" imgW="177646" imgH="228402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343275"/>
                        <a:ext cx="395288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81" name="Object 29">
            <a:extLst>
              <a:ext uri="{FF2B5EF4-FFF2-40B4-BE49-F238E27FC236}">
                <a16:creationId xmlns:a16="http://schemas.microsoft.com/office/drawing/2014/main" id="{688A13E6-1A4A-4A5E-BB43-AA03D31FF3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3343275"/>
          <a:ext cx="36671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3" name="Equation" r:id="rId12" imgW="164885" imgH="215619" progId="Equation.3">
                  <p:embed/>
                </p:oleObj>
              </mc:Choice>
              <mc:Fallback>
                <p:oleObj name="Equation" r:id="rId12" imgW="164885" imgH="215619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343275"/>
                        <a:ext cx="366713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82" name="Object 30">
            <a:extLst>
              <a:ext uri="{FF2B5EF4-FFF2-40B4-BE49-F238E27FC236}">
                <a16:creationId xmlns:a16="http://schemas.microsoft.com/office/drawing/2014/main" id="{84F67F2B-5CDB-4E10-A32D-F6A5A42A83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19800" y="3343275"/>
          <a:ext cx="39528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4" name="Equation" r:id="rId14" imgW="177646" imgH="228402" progId="Equation.3">
                  <p:embed/>
                </p:oleObj>
              </mc:Choice>
              <mc:Fallback>
                <p:oleObj name="Equation" r:id="rId14" imgW="177646" imgH="228402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343275"/>
                        <a:ext cx="395288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83" name="Object 31">
            <a:extLst>
              <a:ext uri="{FF2B5EF4-FFF2-40B4-BE49-F238E27FC236}">
                <a16:creationId xmlns:a16="http://schemas.microsoft.com/office/drawing/2014/main" id="{24508AED-CEE5-4275-8560-B04E9E6B81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2809875"/>
          <a:ext cx="33813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5" name="Equation" r:id="rId16" imgW="152334" imgH="228501" progId="Equation.3">
                  <p:embed/>
                </p:oleObj>
              </mc:Choice>
              <mc:Fallback>
                <p:oleObj name="Equation" r:id="rId16" imgW="152334" imgH="228501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809875"/>
                        <a:ext cx="338138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84" name="Object 32">
            <a:extLst>
              <a:ext uri="{FF2B5EF4-FFF2-40B4-BE49-F238E27FC236}">
                <a16:creationId xmlns:a16="http://schemas.microsoft.com/office/drawing/2014/main" id="{E0575CB5-E39D-4EC0-8DE6-20DC65E8E6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3343275"/>
          <a:ext cx="3667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6" name="Equation" r:id="rId18" imgW="165028" imgH="228501" progId="Equation.3">
                  <p:embed/>
                </p:oleObj>
              </mc:Choice>
              <mc:Fallback>
                <p:oleObj name="Equation" r:id="rId18" imgW="165028" imgH="228501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43275"/>
                        <a:ext cx="36671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85" name="Text Box 33">
            <a:extLst>
              <a:ext uri="{FF2B5EF4-FFF2-40B4-BE49-F238E27FC236}">
                <a16:creationId xmlns:a16="http://schemas.microsoft.com/office/drawing/2014/main" id="{C1FC8D3C-5F5D-40FC-8EB3-A1BA4E6E5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91000"/>
            <a:ext cx="8382000" cy="13843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sng">
                <a:latin typeface="Arial" panose="020B0604020202020204" pitchFamily="34" charset="0"/>
              </a:rPr>
              <a:t>One approach</a:t>
            </a:r>
            <a:r>
              <a:rPr lang="en-US" altLang="en-US" sz="2400" b="1" u="sng">
                <a:solidFill>
                  <a:schemeClr val="accent2"/>
                </a:solidFill>
                <a:latin typeface="Arial" panose="020B0604020202020204" pitchFamily="34" charset="0"/>
              </a:rPr>
              <a:t>: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Use polynomial interpolation to obtain </a:t>
            </a:r>
            <a:r>
              <a:rPr lang="en-US" altLang="en-US" sz="2400" b="1" i="1">
                <a:latin typeface="Arial" panose="020B0604020202020204" pitchFamily="34" charset="0"/>
              </a:rPr>
              <a:t>f</a:t>
            </a:r>
            <a:r>
              <a:rPr lang="en-US" altLang="en-US" sz="2400" b="1" i="1" baseline="-25000">
                <a:latin typeface="Arial" panose="020B0604020202020204" pitchFamily="34" charset="0"/>
              </a:rPr>
              <a:t>n</a:t>
            </a:r>
            <a:r>
              <a:rPr lang="en-US" altLang="en-US" sz="2400" b="1" i="1">
                <a:latin typeface="Arial" panose="020B0604020202020204" pitchFamily="34" charset="0"/>
              </a:rPr>
              <a:t>(x)</a:t>
            </a:r>
            <a:r>
              <a:rPr lang="en-US" altLang="en-US" sz="2400">
                <a:latin typeface="Arial" panose="020B0604020202020204" pitchFamily="34" charset="0"/>
              </a:rPr>
              <a:t> to interpolate the data then use Newton’s method to find a solution to </a:t>
            </a:r>
            <a:r>
              <a:rPr lang="en-US" altLang="en-US" sz="2400" i="1">
                <a:latin typeface="Arial" panose="020B0604020202020204" pitchFamily="34" charset="0"/>
              </a:rPr>
              <a:t>x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endParaRPr lang="en-US" altLang="en-US" sz="2000">
              <a:latin typeface="Arial" panose="020B0604020202020204" pitchFamily="34" charset="0"/>
            </a:endParaRPr>
          </a:p>
        </p:txBody>
      </p:sp>
      <p:graphicFrame>
        <p:nvGraphicFramePr>
          <p:cNvPr id="74786" name="Object 34">
            <a:extLst>
              <a:ext uri="{FF2B5EF4-FFF2-40B4-BE49-F238E27FC236}">
                <a16:creationId xmlns:a16="http://schemas.microsoft.com/office/drawing/2014/main" id="{23AEA784-2FBD-4142-AC5C-29EC935F83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90850" y="5676900"/>
          <a:ext cx="31813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7" name="Equation" r:id="rId20" imgW="711200" imgH="228600" progId="Equation.3">
                  <p:embed/>
                </p:oleObj>
              </mc:Choice>
              <mc:Fallback>
                <p:oleObj name="Equation" r:id="rId20" imgW="711200" imgH="2286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0850" y="5676900"/>
                        <a:ext cx="31813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87" name="Rectangle 35">
            <a:extLst>
              <a:ext uri="{FF2B5EF4-FFF2-40B4-BE49-F238E27FC236}">
                <a16:creationId xmlns:a16="http://schemas.microsoft.com/office/drawing/2014/main" id="{A99D1A8B-ACA1-4152-A5E3-4E8B3DD58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105400"/>
            <a:ext cx="2438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74788" name="Object 5">
            <a:extLst>
              <a:ext uri="{FF2B5EF4-FFF2-40B4-BE49-F238E27FC236}">
                <a16:creationId xmlns:a16="http://schemas.microsoft.com/office/drawing/2014/main" id="{57D29D23-E9A9-4ED1-892A-D2EDA246F520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3138488" y="2767013"/>
          <a:ext cx="366712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8" name="Equation" r:id="rId22" imgW="165028" imgH="228501" progId="Equation.3">
                  <p:embed/>
                </p:oleObj>
              </mc:Choice>
              <mc:Fallback>
                <p:oleObj name="Equation" r:id="rId22" imgW="165028" imgH="22850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88" y="2767013"/>
                        <a:ext cx="366712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7">
            <a:extLst>
              <a:ext uri="{FF2B5EF4-FFF2-40B4-BE49-F238E27FC236}">
                <a16:creationId xmlns:a16="http://schemas.microsoft.com/office/drawing/2014/main" id="{58A4FFDC-3A0B-4E05-8357-D84C3B900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71F6EB-0388-44C5-85AC-0736AC5D6645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en-US" sz="1000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DCB95BCE-D1A3-446B-AE71-E2083C498F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>
                <a:solidFill>
                  <a:srgbClr val="FF0000"/>
                </a:solidFill>
              </a:rPr>
              <a:t>Inverse Interpolation</a:t>
            </a:r>
            <a:endParaRPr lang="en-US" altLang="en-US" sz="4000"/>
          </a:p>
        </p:txBody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ADC382C9-9D3E-49FA-9AC6-82A63C58FA4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13731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    </a:t>
            </a:r>
          </a:p>
        </p:txBody>
      </p:sp>
      <p:graphicFrame>
        <p:nvGraphicFramePr>
          <p:cNvPr id="396293" name="Group 5">
            <a:extLst>
              <a:ext uri="{FF2B5EF4-FFF2-40B4-BE49-F238E27FC236}">
                <a16:creationId xmlns:a16="http://schemas.microsoft.com/office/drawing/2014/main" id="{F03BBE06-C7B7-473A-A5A1-9EE2D3E2EDDC}"/>
              </a:ext>
            </a:extLst>
          </p:cNvPr>
          <p:cNvGraphicFramePr>
            <a:graphicFrameLocks noGrp="1"/>
          </p:cNvGraphicFramePr>
          <p:nvPr/>
        </p:nvGraphicFramePr>
        <p:xfrm>
          <a:off x="3124200" y="1981200"/>
          <a:ext cx="4953000" cy="10668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6825" name="Object 25">
            <a:extLst>
              <a:ext uri="{FF2B5EF4-FFF2-40B4-BE49-F238E27FC236}">
                <a16:creationId xmlns:a16="http://schemas.microsoft.com/office/drawing/2014/main" id="{E9669EB3-AE9D-46EF-AA7E-6CE58223CD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75275" y="1981200"/>
          <a:ext cx="3397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4" name="Equation" r:id="rId4" imgW="152268" imgH="215713" progId="Equation.3">
                  <p:embed/>
                </p:oleObj>
              </mc:Choice>
              <mc:Fallback>
                <p:oleObj name="Equation" r:id="rId4" imgW="152268" imgH="215713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275" y="1981200"/>
                        <a:ext cx="339725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26" name="Object 26">
            <a:extLst>
              <a:ext uri="{FF2B5EF4-FFF2-40B4-BE49-F238E27FC236}">
                <a16:creationId xmlns:a16="http://schemas.microsoft.com/office/drawing/2014/main" id="{8F450AD9-5765-4CF6-A925-2A6C84F691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91400" y="1981200"/>
          <a:ext cx="3968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5" name="Equation" r:id="rId6" imgW="177646" imgH="228402" progId="Equation.3">
                  <p:embed/>
                </p:oleObj>
              </mc:Choice>
              <mc:Fallback>
                <p:oleObj name="Equation" r:id="rId6" imgW="177646" imgH="228402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1981200"/>
                        <a:ext cx="39687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27" name="Object 27">
            <a:extLst>
              <a:ext uri="{FF2B5EF4-FFF2-40B4-BE49-F238E27FC236}">
                <a16:creationId xmlns:a16="http://schemas.microsoft.com/office/drawing/2014/main" id="{5D198FA9-7891-465D-BAE0-FB29A2E6C5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29113" y="2514600"/>
          <a:ext cx="39528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6" name="Equation" r:id="rId8" imgW="177646" imgH="228402" progId="Equation.3">
                  <p:embed/>
                </p:oleObj>
              </mc:Choice>
              <mc:Fallback>
                <p:oleObj name="Equation" r:id="rId8" imgW="177646" imgH="228402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9113" y="2514600"/>
                        <a:ext cx="395287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28" name="Object 28">
            <a:extLst>
              <a:ext uri="{FF2B5EF4-FFF2-40B4-BE49-F238E27FC236}">
                <a16:creationId xmlns:a16="http://schemas.microsoft.com/office/drawing/2014/main" id="{598A50C1-FE82-4A56-9230-AE8F7EDA93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48288" y="2514600"/>
          <a:ext cx="366712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7" name="Equation" r:id="rId10" imgW="164885" imgH="215619" progId="Equation.3">
                  <p:embed/>
                </p:oleObj>
              </mc:Choice>
              <mc:Fallback>
                <p:oleObj name="Equation" r:id="rId10" imgW="164885" imgH="215619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8288" y="2514600"/>
                        <a:ext cx="366712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29" name="Object 29">
            <a:extLst>
              <a:ext uri="{FF2B5EF4-FFF2-40B4-BE49-F238E27FC236}">
                <a16:creationId xmlns:a16="http://schemas.microsoft.com/office/drawing/2014/main" id="{0320AC71-9233-4AF3-ADBA-53C52B6551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91400" y="2514600"/>
          <a:ext cx="39528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8" name="Equation" r:id="rId12" imgW="177646" imgH="228402" progId="Equation.3">
                  <p:embed/>
                </p:oleObj>
              </mc:Choice>
              <mc:Fallback>
                <p:oleObj name="Equation" r:id="rId12" imgW="177646" imgH="228402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514600"/>
                        <a:ext cx="395288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30" name="Object 30">
            <a:extLst>
              <a:ext uri="{FF2B5EF4-FFF2-40B4-BE49-F238E27FC236}">
                <a16:creationId xmlns:a16="http://schemas.microsoft.com/office/drawing/2014/main" id="{D4A87930-D087-409B-AB90-04C50F2E3E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95663" y="2006600"/>
          <a:ext cx="33813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9" name="Equation" r:id="rId14" imgW="152334" imgH="228501" progId="Equation.3">
                  <p:embed/>
                </p:oleObj>
              </mc:Choice>
              <mc:Fallback>
                <p:oleObj name="Equation" r:id="rId14" imgW="152334" imgH="228501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5663" y="2006600"/>
                        <a:ext cx="338137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31" name="Object 31">
            <a:extLst>
              <a:ext uri="{FF2B5EF4-FFF2-40B4-BE49-F238E27FC236}">
                <a16:creationId xmlns:a16="http://schemas.microsoft.com/office/drawing/2014/main" id="{F1D548EB-FFAE-4721-A574-94D5632967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2514600"/>
          <a:ext cx="3667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70" name="Equation" r:id="rId16" imgW="165028" imgH="228501" progId="Equation.3">
                  <p:embed/>
                </p:oleObj>
              </mc:Choice>
              <mc:Fallback>
                <p:oleObj name="Equation" r:id="rId16" imgW="165028" imgH="228501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514600"/>
                        <a:ext cx="36671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32" name="Text Box 32">
            <a:extLst>
              <a:ext uri="{FF2B5EF4-FFF2-40B4-BE49-F238E27FC236}">
                <a16:creationId xmlns:a16="http://schemas.microsoft.com/office/drawing/2014/main" id="{2C332CB0-9466-4680-B26A-32BAA78A6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970088"/>
            <a:ext cx="2590800" cy="366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u="sng">
                <a:solidFill>
                  <a:srgbClr val="0000FF"/>
                </a:solidFill>
                <a:latin typeface="Arial" panose="020B0604020202020204" pitchFamily="34" charset="0"/>
              </a:rPr>
              <a:t>Inverse interpolation:</a:t>
            </a: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FF"/>
                </a:solidFill>
                <a:latin typeface="Arial" panose="020B0604020202020204" pitchFamily="34" charset="0"/>
              </a:rPr>
              <a:t>1. Exchange the roles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FF"/>
                </a:solidFill>
                <a:latin typeface="Arial" panose="020B0604020202020204" pitchFamily="34" charset="0"/>
              </a:rPr>
              <a:t>of x and y.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 b="1">
              <a:solidFill>
                <a:srgbClr val="FF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FF"/>
                </a:solidFill>
                <a:latin typeface="Arial" panose="020B0604020202020204" pitchFamily="34" charset="0"/>
              </a:rPr>
              <a:t>2. Perform polynomial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FF"/>
                </a:solidFill>
                <a:latin typeface="Arial" panose="020B0604020202020204" pitchFamily="34" charset="0"/>
              </a:rPr>
              <a:t>    Interpolation on the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FF"/>
                </a:solidFill>
                <a:latin typeface="Arial" panose="020B0604020202020204" pitchFamily="34" charset="0"/>
              </a:rPr>
              <a:t>    new table.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FF"/>
                </a:solidFill>
                <a:latin typeface="Arial" panose="020B0604020202020204" pitchFamily="34" charset="0"/>
              </a:rPr>
              <a:t>3. Evaluate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 b="1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76833" name="Object 33">
            <a:extLst>
              <a:ext uri="{FF2B5EF4-FFF2-40B4-BE49-F238E27FC236}">
                <a16:creationId xmlns:a16="http://schemas.microsoft.com/office/drawing/2014/main" id="{67EF9B5A-4476-481B-9B12-DA1A29B2B4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4075" y="5422900"/>
          <a:ext cx="24225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71" name="Equation" r:id="rId18" imgW="723586" imgH="228501" progId="Equation.3">
                  <p:embed/>
                </p:oleObj>
              </mc:Choice>
              <mc:Fallback>
                <p:oleObj name="Equation" r:id="rId18" imgW="723586" imgH="228501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5422900"/>
                        <a:ext cx="242252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6322" name="Group 34">
            <a:extLst>
              <a:ext uri="{FF2B5EF4-FFF2-40B4-BE49-F238E27FC236}">
                <a16:creationId xmlns:a16="http://schemas.microsoft.com/office/drawing/2014/main" id="{5C78C19F-8CAE-4837-93E8-56532E20F240}"/>
              </a:ext>
            </a:extLst>
          </p:cNvPr>
          <p:cNvGraphicFramePr>
            <a:graphicFrameLocks noGrp="1"/>
          </p:cNvGraphicFramePr>
          <p:nvPr>
            <p:ph sz="quarter" idx="3"/>
          </p:nvPr>
        </p:nvGraphicFramePr>
        <p:xfrm>
          <a:off x="3200400" y="3965575"/>
          <a:ext cx="4876800" cy="1046163"/>
        </p:xfrm>
        <a:graphic>
          <a:graphicData uri="http://schemas.openxmlformats.org/drawingml/2006/table">
            <a:tbl>
              <a:tblPr/>
              <a:tblGrid>
                <a:gridCol w="103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2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6854" name="AutoShape 54">
            <a:extLst>
              <a:ext uri="{FF2B5EF4-FFF2-40B4-BE49-F238E27FC236}">
                <a16:creationId xmlns:a16="http://schemas.microsoft.com/office/drawing/2014/main" id="{C18D52B0-15A5-4E35-820B-232F1C18B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124200"/>
            <a:ext cx="19812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76855" name="Object 55">
            <a:extLst>
              <a:ext uri="{FF2B5EF4-FFF2-40B4-BE49-F238E27FC236}">
                <a16:creationId xmlns:a16="http://schemas.microsoft.com/office/drawing/2014/main" id="{7B50F45C-6DE4-4FAD-91F7-D9360647AC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3962400"/>
          <a:ext cx="3667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72" name="Equation" r:id="rId20" imgW="165028" imgH="228501" progId="Equation.3">
                  <p:embed/>
                </p:oleObj>
              </mc:Choice>
              <mc:Fallback>
                <p:oleObj name="Equation" r:id="rId20" imgW="165028" imgH="228501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962400"/>
                        <a:ext cx="36671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56" name="Object 56">
            <a:extLst>
              <a:ext uri="{FF2B5EF4-FFF2-40B4-BE49-F238E27FC236}">
                <a16:creationId xmlns:a16="http://schemas.microsoft.com/office/drawing/2014/main" id="{F905EDA5-455A-4019-B050-238A512BD5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43400" y="3962400"/>
          <a:ext cx="39528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73" name="Equation" r:id="rId21" imgW="177646" imgH="228402" progId="Equation.3">
                  <p:embed/>
                </p:oleObj>
              </mc:Choice>
              <mc:Fallback>
                <p:oleObj name="Equation" r:id="rId21" imgW="177646" imgH="228402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962400"/>
                        <a:ext cx="395288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57" name="Object 57">
            <a:extLst>
              <a:ext uri="{FF2B5EF4-FFF2-40B4-BE49-F238E27FC236}">
                <a16:creationId xmlns:a16="http://schemas.microsoft.com/office/drawing/2014/main" id="{D36C11EA-B24D-435B-9D6D-77F75F5A7F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10200" y="3962400"/>
          <a:ext cx="36671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74" name="Equation" r:id="rId22" imgW="164885" imgH="215619" progId="Equation.3">
                  <p:embed/>
                </p:oleObj>
              </mc:Choice>
              <mc:Fallback>
                <p:oleObj name="Equation" r:id="rId22" imgW="164885" imgH="215619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962400"/>
                        <a:ext cx="366713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58" name="Object 58">
            <a:extLst>
              <a:ext uri="{FF2B5EF4-FFF2-40B4-BE49-F238E27FC236}">
                <a16:creationId xmlns:a16="http://schemas.microsoft.com/office/drawing/2014/main" id="{7FE1B6A6-56EA-4BCA-9C08-99E800D07A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91400" y="3962400"/>
          <a:ext cx="39528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75" name="Equation" r:id="rId23" imgW="177646" imgH="228402" progId="Equation.3">
                  <p:embed/>
                </p:oleObj>
              </mc:Choice>
              <mc:Fallback>
                <p:oleObj name="Equation" r:id="rId23" imgW="177646" imgH="228402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3962400"/>
                        <a:ext cx="395288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59" name="Object 59">
            <a:extLst>
              <a:ext uri="{FF2B5EF4-FFF2-40B4-BE49-F238E27FC236}">
                <a16:creationId xmlns:a16="http://schemas.microsoft.com/office/drawing/2014/main" id="{CEB5B8C1-4A70-4E2F-9176-F7D59BC450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4572000"/>
          <a:ext cx="33813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76" name="Equation" r:id="rId24" imgW="152334" imgH="228501" progId="Equation.3">
                  <p:embed/>
                </p:oleObj>
              </mc:Choice>
              <mc:Fallback>
                <p:oleObj name="Equation" r:id="rId24" imgW="152334" imgH="228501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572000"/>
                        <a:ext cx="338138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60" name="Object 60">
            <a:extLst>
              <a:ext uri="{FF2B5EF4-FFF2-40B4-BE49-F238E27FC236}">
                <a16:creationId xmlns:a16="http://schemas.microsoft.com/office/drawing/2014/main" id="{A8055897-9D37-4E53-AE3D-464BD6112E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29113" y="4572000"/>
          <a:ext cx="36671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77" name="Equation" r:id="rId25" imgW="165028" imgH="228501" progId="Equation.3">
                  <p:embed/>
                </p:oleObj>
              </mc:Choice>
              <mc:Fallback>
                <p:oleObj name="Equation" r:id="rId25" imgW="165028" imgH="228501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9113" y="4572000"/>
                        <a:ext cx="366712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61" name="Object 61">
            <a:extLst>
              <a:ext uri="{FF2B5EF4-FFF2-40B4-BE49-F238E27FC236}">
                <a16:creationId xmlns:a16="http://schemas.microsoft.com/office/drawing/2014/main" id="{8845256C-50D5-4EBB-B110-DD8AB280FD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86400" y="4572000"/>
          <a:ext cx="3397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78" name="Equation" r:id="rId27" imgW="152268" imgH="215713" progId="Equation.3">
                  <p:embed/>
                </p:oleObj>
              </mc:Choice>
              <mc:Fallback>
                <p:oleObj name="Equation" r:id="rId27" imgW="152268" imgH="215713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572000"/>
                        <a:ext cx="339725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62" name="Object 62">
            <a:extLst>
              <a:ext uri="{FF2B5EF4-FFF2-40B4-BE49-F238E27FC236}">
                <a16:creationId xmlns:a16="http://schemas.microsoft.com/office/drawing/2014/main" id="{A9D3A88B-3C53-4834-A61E-6ABBA76A37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91400" y="4572000"/>
          <a:ext cx="3968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79" name="Equation" r:id="rId28" imgW="177646" imgH="228402" progId="Equation.3">
                  <p:embed/>
                </p:oleObj>
              </mc:Choice>
              <mc:Fallback>
                <p:oleObj name="Equation" r:id="rId28" imgW="177646" imgH="228402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4572000"/>
                        <a:ext cx="39687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63" name="Object 4">
            <a:extLst>
              <a:ext uri="{FF2B5EF4-FFF2-40B4-BE49-F238E27FC236}">
                <a16:creationId xmlns:a16="http://schemas.microsoft.com/office/drawing/2014/main" id="{F516A32D-5D32-472A-9D6C-AF7D61E1D3D7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4357688" y="2005013"/>
          <a:ext cx="366712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80" name="Equation" r:id="rId29" imgW="165028" imgH="228501" progId="Equation.3">
                  <p:embed/>
                </p:oleObj>
              </mc:Choice>
              <mc:Fallback>
                <p:oleObj name="Equation" r:id="rId29" imgW="165028" imgH="22850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2005013"/>
                        <a:ext cx="366712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7">
            <a:extLst>
              <a:ext uri="{FF2B5EF4-FFF2-40B4-BE49-F238E27FC236}">
                <a16:creationId xmlns:a16="http://schemas.microsoft.com/office/drawing/2014/main" id="{50996225-0659-4B94-93B3-31C652F2A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9C9AE2-77C6-458B-A919-109885F00270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386B5875-4713-4C63-B323-0004C216AC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The Interpolation Problem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DC1FE00-64F4-4BE9-81DE-BE76706B706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30725"/>
          </a:xfrm>
          <a:solidFill>
            <a:srgbClr val="FFFF66"/>
          </a:solidFill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   </a:t>
            </a:r>
            <a:r>
              <a:rPr lang="en-US" altLang="en-US" sz="2400">
                <a:solidFill>
                  <a:srgbClr val="0000FF"/>
                </a:solidFill>
              </a:rPr>
              <a:t>Given a set of </a:t>
            </a:r>
            <a:r>
              <a:rPr lang="en-US" altLang="en-US" sz="2400"/>
              <a:t>n+1</a:t>
            </a:r>
            <a:r>
              <a:rPr lang="en-US" altLang="en-US" sz="2400">
                <a:solidFill>
                  <a:srgbClr val="0000FF"/>
                </a:solidFill>
              </a:rPr>
              <a:t> points,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FF"/>
                </a:solidFill>
              </a:rPr>
              <a:t>   Find an </a:t>
            </a:r>
            <a:r>
              <a:rPr lang="en-US" altLang="en-US" sz="2400"/>
              <a:t>n</a:t>
            </a:r>
            <a:r>
              <a:rPr lang="en-US" altLang="en-US" sz="2400" baseline="30000"/>
              <a:t>th</a:t>
            </a:r>
            <a:r>
              <a:rPr lang="en-US" altLang="en-US" sz="2400">
                <a:solidFill>
                  <a:srgbClr val="0000FF"/>
                </a:solidFill>
              </a:rPr>
              <a:t> order polynomial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FF"/>
                </a:solidFill>
              </a:rPr>
              <a:t>   that passes through all points, such that: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FF"/>
                </a:solidFill>
              </a:rPr>
              <a:t>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FF"/>
                </a:solidFill>
              </a:rPr>
              <a:t>   </a:t>
            </a:r>
          </a:p>
        </p:txBody>
      </p:sp>
      <p:graphicFrame>
        <p:nvGraphicFramePr>
          <p:cNvPr id="9221" name="Object 4">
            <a:extLst>
              <a:ext uri="{FF2B5EF4-FFF2-40B4-BE49-F238E27FC236}">
                <a16:creationId xmlns:a16="http://schemas.microsoft.com/office/drawing/2014/main" id="{E29E0BE5-171A-460D-8AB0-9B6596D114B5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819150" y="2286000"/>
          <a:ext cx="69723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4" imgW="2362200" imgH="228600" progId="Equation.3">
                  <p:embed/>
                </p:oleObj>
              </mc:Choice>
              <mc:Fallback>
                <p:oleObj name="Equation" r:id="rId4" imgW="23622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2286000"/>
                        <a:ext cx="6972300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5">
            <a:extLst>
              <a:ext uri="{FF2B5EF4-FFF2-40B4-BE49-F238E27FC236}">
                <a16:creationId xmlns:a16="http://schemas.microsoft.com/office/drawing/2014/main" id="{349CB396-80B3-41D3-9B4E-9EE611D59C27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5334000" y="3260725"/>
          <a:ext cx="10668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6" imgW="406224" imgH="228501" progId="Equation.3">
                  <p:embed/>
                </p:oleObj>
              </mc:Choice>
              <mc:Fallback>
                <p:oleObj name="Equation" r:id="rId6" imgW="406224" imgH="22850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260725"/>
                        <a:ext cx="106680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6">
            <a:extLst>
              <a:ext uri="{FF2B5EF4-FFF2-40B4-BE49-F238E27FC236}">
                <a16:creationId xmlns:a16="http://schemas.microsoft.com/office/drawing/2014/main" id="{2A2A671E-6CB8-4721-8F74-7F1A7A77E8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36650" y="4648200"/>
          <a:ext cx="477043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8" imgW="2146300" imgH="228600" progId="Equation.3">
                  <p:embed/>
                </p:oleObj>
              </mc:Choice>
              <mc:Fallback>
                <p:oleObj name="Equation" r:id="rId8" imgW="21463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50" y="4648200"/>
                        <a:ext cx="4770438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Rectangle 7">
            <a:extLst>
              <a:ext uri="{FF2B5EF4-FFF2-40B4-BE49-F238E27FC236}">
                <a16:creationId xmlns:a16="http://schemas.microsoft.com/office/drawing/2014/main" id="{E9FFBC68-48E0-4DB5-BFFF-B19264713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419600"/>
            <a:ext cx="5486400" cy="114300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7">
            <a:extLst>
              <a:ext uri="{FF2B5EF4-FFF2-40B4-BE49-F238E27FC236}">
                <a16:creationId xmlns:a16="http://schemas.microsoft.com/office/drawing/2014/main" id="{20A09B12-373C-4230-A3A0-F69B96082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B92CAC2-8BE8-4E84-8D1E-FAFF39B40E00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altLang="en-US" sz="1000"/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8DABEF1F-2370-442D-A4DC-395A61D633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FF0000"/>
                </a:solidFill>
              </a:rPr>
              <a:t>Inverse Interpolation</a:t>
            </a:r>
          </a:p>
        </p:txBody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364D1881-8B32-44B4-A095-C0AE7CDB2F8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13731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    </a:t>
            </a:r>
          </a:p>
        </p:txBody>
      </p:sp>
      <p:sp>
        <p:nvSpPr>
          <p:cNvPr id="78853" name="Line 4">
            <a:extLst>
              <a:ext uri="{FF2B5EF4-FFF2-40B4-BE49-F238E27FC236}">
                <a16:creationId xmlns:a16="http://schemas.microsoft.com/office/drawing/2014/main" id="{46E5B7D5-7282-4F01-A15F-30AEC0A806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2209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4" name="Line 5">
            <a:extLst>
              <a:ext uri="{FF2B5EF4-FFF2-40B4-BE49-F238E27FC236}">
                <a16:creationId xmlns:a16="http://schemas.microsoft.com/office/drawing/2014/main" id="{3F03CB53-2F88-4926-AC8A-CED873F91B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3657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5" name="Text Box 6">
            <a:extLst>
              <a:ext uri="{FF2B5EF4-FFF2-40B4-BE49-F238E27FC236}">
                <a16:creationId xmlns:a16="http://schemas.microsoft.com/office/drawing/2014/main" id="{516CFFAB-45FB-4B81-B159-C6384E3B0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6576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78856" name="Line 7">
            <a:extLst>
              <a:ext uri="{FF2B5EF4-FFF2-40B4-BE49-F238E27FC236}">
                <a16:creationId xmlns:a16="http://schemas.microsoft.com/office/drawing/2014/main" id="{CB04E401-DB23-4183-93C6-9D3A463233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2209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7" name="Freeform 8">
            <a:extLst>
              <a:ext uri="{FF2B5EF4-FFF2-40B4-BE49-F238E27FC236}">
                <a16:creationId xmlns:a16="http://schemas.microsoft.com/office/drawing/2014/main" id="{633019F1-1DF2-428F-A77E-10F919F74E49}"/>
              </a:ext>
            </a:extLst>
          </p:cNvPr>
          <p:cNvSpPr>
            <a:spLocks/>
          </p:cNvSpPr>
          <p:nvPr/>
        </p:nvSpPr>
        <p:spPr bwMode="auto">
          <a:xfrm>
            <a:off x="1219200" y="2743200"/>
            <a:ext cx="1828800" cy="762000"/>
          </a:xfrm>
          <a:custGeom>
            <a:avLst/>
            <a:gdLst>
              <a:gd name="T0" fmla="*/ 0 w 1152"/>
              <a:gd name="T1" fmla="*/ 0 h 480"/>
              <a:gd name="T2" fmla="*/ 2147483646 w 1152"/>
              <a:gd name="T3" fmla="*/ 2147483646 h 480"/>
              <a:gd name="T4" fmla="*/ 2147483646 w 1152"/>
              <a:gd name="T5" fmla="*/ 2147483646 h 480"/>
              <a:gd name="T6" fmla="*/ 2147483646 w 1152"/>
              <a:gd name="T7" fmla="*/ 2147483646 h 480"/>
              <a:gd name="T8" fmla="*/ 2147483646 w 1152"/>
              <a:gd name="T9" fmla="*/ 2147483646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480"/>
              <a:gd name="T17" fmla="*/ 1152 w 1152"/>
              <a:gd name="T18" fmla="*/ 480 h 4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480">
                <a:moveTo>
                  <a:pt x="0" y="0"/>
                </a:moveTo>
                <a:cubicBezTo>
                  <a:pt x="120" y="36"/>
                  <a:pt x="240" y="72"/>
                  <a:pt x="336" y="144"/>
                </a:cubicBezTo>
                <a:cubicBezTo>
                  <a:pt x="432" y="216"/>
                  <a:pt x="488" y="384"/>
                  <a:pt x="576" y="432"/>
                </a:cubicBezTo>
                <a:cubicBezTo>
                  <a:pt x="664" y="480"/>
                  <a:pt x="768" y="440"/>
                  <a:pt x="864" y="432"/>
                </a:cubicBezTo>
                <a:cubicBezTo>
                  <a:pt x="960" y="424"/>
                  <a:pt x="1096" y="400"/>
                  <a:pt x="1152" y="384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8" name="Freeform 9">
            <a:extLst>
              <a:ext uri="{FF2B5EF4-FFF2-40B4-BE49-F238E27FC236}">
                <a16:creationId xmlns:a16="http://schemas.microsoft.com/office/drawing/2014/main" id="{1AF42E5A-E551-40FA-B135-F463258E614E}"/>
              </a:ext>
            </a:extLst>
          </p:cNvPr>
          <p:cNvSpPr>
            <a:spLocks/>
          </p:cNvSpPr>
          <p:nvPr/>
        </p:nvSpPr>
        <p:spPr bwMode="auto">
          <a:xfrm rot="-4071355">
            <a:off x="6096000" y="2438400"/>
            <a:ext cx="1828800" cy="762000"/>
          </a:xfrm>
          <a:custGeom>
            <a:avLst/>
            <a:gdLst>
              <a:gd name="T0" fmla="*/ 0 w 1152"/>
              <a:gd name="T1" fmla="*/ 0 h 480"/>
              <a:gd name="T2" fmla="*/ 2147483646 w 1152"/>
              <a:gd name="T3" fmla="*/ 2147483646 h 480"/>
              <a:gd name="T4" fmla="*/ 2147483646 w 1152"/>
              <a:gd name="T5" fmla="*/ 2147483646 h 480"/>
              <a:gd name="T6" fmla="*/ 2147483646 w 1152"/>
              <a:gd name="T7" fmla="*/ 2147483646 h 480"/>
              <a:gd name="T8" fmla="*/ 2147483646 w 1152"/>
              <a:gd name="T9" fmla="*/ 2147483646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480"/>
              <a:gd name="T17" fmla="*/ 1152 w 1152"/>
              <a:gd name="T18" fmla="*/ 480 h 4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480">
                <a:moveTo>
                  <a:pt x="0" y="0"/>
                </a:moveTo>
                <a:cubicBezTo>
                  <a:pt x="120" y="36"/>
                  <a:pt x="240" y="72"/>
                  <a:pt x="336" y="144"/>
                </a:cubicBezTo>
                <a:cubicBezTo>
                  <a:pt x="432" y="216"/>
                  <a:pt x="488" y="384"/>
                  <a:pt x="576" y="432"/>
                </a:cubicBezTo>
                <a:cubicBezTo>
                  <a:pt x="664" y="480"/>
                  <a:pt x="768" y="440"/>
                  <a:pt x="864" y="432"/>
                </a:cubicBezTo>
                <a:cubicBezTo>
                  <a:pt x="960" y="424"/>
                  <a:pt x="1096" y="400"/>
                  <a:pt x="1152" y="384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9" name="Line 10">
            <a:extLst>
              <a:ext uri="{FF2B5EF4-FFF2-40B4-BE49-F238E27FC236}">
                <a16:creationId xmlns:a16="http://schemas.microsoft.com/office/drawing/2014/main" id="{0A1B544B-3CBF-4311-BF03-84A8A67BE6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3657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60" name="Line 11">
            <a:extLst>
              <a:ext uri="{FF2B5EF4-FFF2-40B4-BE49-F238E27FC236}">
                <a16:creationId xmlns:a16="http://schemas.microsoft.com/office/drawing/2014/main" id="{5AA4C4EE-DCD5-4D14-9091-08103D609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3200400"/>
            <a:ext cx="2057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61" name="Line 12">
            <a:extLst>
              <a:ext uri="{FF2B5EF4-FFF2-40B4-BE49-F238E27FC236}">
                <a16:creationId xmlns:a16="http://schemas.microsoft.com/office/drawing/2014/main" id="{A007A2E6-2FC7-46C1-9138-3C8ADCE46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2209800"/>
            <a:ext cx="0" cy="1447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62" name="Text Box 13">
            <a:extLst>
              <a:ext uri="{FF2B5EF4-FFF2-40B4-BE49-F238E27FC236}">
                <a16:creationId xmlns:a16="http://schemas.microsoft.com/office/drawing/2014/main" id="{16200C17-9EC6-41BE-9200-8F000199B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362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78863" name="Text Box 14">
            <a:extLst>
              <a:ext uri="{FF2B5EF4-FFF2-40B4-BE49-F238E27FC236}">
                <a16:creationId xmlns:a16="http://schemas.microsoft.com/office/drawing/2014/main" id="{2069A6B2-50F3-4BA1-A01D-8D1EB8A98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3657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78864" name="Text Box 15">
            <a:extLst>
              <a:ext uri="{FF2B5EF4-FFF2-40B4-BE49-F238E27FC236}">
                <a16:creationId xmlns:a16="http://schemas.microsoft.com/office/drawing/2014/main" id="{88888761-F776-4663-ADAB-E0C2E696C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209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x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7">
            <a:extLst>
              <a:ext uri="{FF2B5EF4-FFF2-40B4-BE49-F238E27FC236}">
                <a16:creationId xmlns:a16="http://schemas.microsoft.com/office/drawing/2014/main" id="{BAE0C938-6894-4D8A-82B9-9C555AED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4900A6-B532-4371-8D72-48BE35FC92C0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altLang="en-US" sz="1000"/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8F37506E-1705-4D07-BA06-5E5474C319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FF0000"/>
                </a:solidFill>
              </a:rPr>
              <a:t>Inverse Interpolation</a:t>
            </a:r>
          </a:p>
        </p:txBody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827F2B51-8AA6-4225-84C0-CFD75DAE639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13731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    </a:t>
            </a:r>
          </a:p>
        </p:txBody>
      </p:sp>
      <p:sp>
        <p:nvSpPr>
          <p:cNvPr id="400388" name="Text Box 4">
            <a:extLst>
              <a:ext uri="{FF2B5EF4-FFF2-40B4-BE49-F238E27FC236}">
                <a16:creationId xmlns:a16="http://schemas.microsoft.com/office/drawing/2014/main" id="{013FB910-422E-4589-AB68-6F3742A1F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905000"/>
            <a:ext cx="76962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u="sng">
                <a:latin typeface="Arial" panose="020B0604020202020204" pitchFamily="34" charset="0"/>
              </a:rPr>
              <a:t>Question:</a:t>
            </a: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00FF"/>
                </a:solidFill>
                <a:latin typeface="Arial" panose="020B0604020202020204" pitchFamily="34" charset="0"/>
              </a:rPr>
              <a:t>What is the limitation of inverse interpolation?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 b="1">
              <a:solidFill>
                <a:srgbClr val="FF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 b="1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  <p:sp>
        <p:nvSpPr>
          <p:cNvPr id="400389" name="Text Box 5">
            <a:extLst>
              <a:ext uri="{FF2B5EF4-FFF2-40B4-BE49-F238E27FC236}">
                <a16:creationId xmlns:a16="http://schemas.microsoft.com/office/drawing/2014/main" id="{F2B42884-EEB9-47E2-A1DC-0EE8B796F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810000"/>
            <a:ext cx="7620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3200">
                <a:latin typeface="Arial" panose="020B0604020202020204" pitchFamily="34" charset="0"/>
              </a:rPr>
              <a:t>  The original function has an inverse.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3200">
                <a:latin typeface="Arial" panose="020B0604020202020204" pitchFamily="34" charset="0"/>
              </a:rPr>
              <a:t>  </a:t>
            </a:r>
            <a:r>
              <a:rPr lang="en-US" altLang="en-US" sz="3200" i="1">
                <a:latin typeface="Arial" panose="020B0604020202020204" pitchFamily="34" charset="0"/>
              </a:rPr>
              <a:t>y</a:t>
            </a:r>
            <a:r>
              <a:rPr lang="en-US" altLang="en-US" sz="3200" i="1" baseline="-25000">
                <a:latin typeface="Arial" panose="020B0604020202020204" pitchFamily="34" charset="0"/>
              </a:rPr>
              <a:t>1</a:t>
            </a:r>
            <a:r>
              <a:rPr lang="en-US" altLang="en-US" sz="3200" i="1">
                <a:latin typeface="Arial" panose="020B0604020202020204" pitchFamily="34" charset="0"/>
              </a:rPr>
              <a:t>, y</a:t>
            </a:r>
            <a:r>
              <a:rPr lang="en-US" altLang="en-US" sz="3200" i="1" baseline="-25000">
                <a:latin typeface="Arial" panose="020B0604020202020204" pitchFamily="34" charset="0"/>
              </a:rPr>
              <a:t>2</a:t>
            </a:r>
            <a:r>
              <a:rPr lang="en-US" altLang="en-US" sz="3200" i="1">
                <a:latin typeface="Arial" panose="020B0604020202020204" pitchFamily="34" charset="0"/>
              </a:rPr>
              <a:t>, …, y</a:t>
            </a:r>
            <a:r>
              <a:rPr lang="en-US" altLang="en-US" sz="3200" i="1" baseline="-25000">
                <a:latin typeface="Arial" panose="020B0604020202020204" pitchFamily="34" charset="0"/>
              </a:rPr>
              <a:t>n</a:t>
            </a:r>
            <a:r>
              <a:rPr lang="en-US" altLang="en-US" sz="3200">
                <a:latin typeface="Arial" panose="020B0604020202020204" pitchFamily="34" charset="0"/>
              </a:rPr>
              <a:t>   must be distinct.</a:t>
            </a:r>
          </a:p>
        </p:txBody>
      </p:sp>
      <p:sp>
        <p:nvSpPr>
          <p:cNvPr id="400390" name="Rectangle 6">
            <a:extLst>
              <a:ext uri="{FF2B5EF4-FFF2-40B4-BE49-F238E27FC236}">
                <a16:creationId xmlns:a16="http://schemas.microsoft.com/office/drawing/2014/main" id="{2658E260-4726-4152-80D2-FAA8FD0C6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810000"/>
            <a:ext cx="7162800" cy="1524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0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0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0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8" grpId="0"/>
      <p:bldP spid="400389" grpId="0"/>
      <p:bldP spid="40039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7">
            <a:extLst>
              <a:ext uri="{FF2B5EF4-FFF2-40B4-BE49-F238E27FC236}">
                <a16:creationId xmlns:a16="http://schemas.microsoft.com/office/drawing/2014/main" id="{0F21C216-E6E3-4E2F-9CA9-D4495C568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B2F110A-2418-4A5C-93DE-592DB00302CD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US" altLang="en-US" sz="1000"/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7DF769DB-40BF-438C-921C-A0423D3D3C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Inverse Interpolation 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 sz="240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6E994498-867F-4AA8-B9A2-3371AFC941A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13731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    </a:t>
            </a:r>
          </a:p>
        </p:txBody>
      </p:sp>
      <p:graphicFrame>
        <p:nvGraphicFramePr>
          <p:cNvPr id="82949" name="Object 4">
            <a:extLst>
              <a:ext uri="{FF2B5EF4-FFF2-40B4-BE49-F238E27FC236}">
                <a16:creationId xmlns:a16="http://schemas.microsoft.com/office/drawing/2014/main" id="{E7924F57-1158-43C2-8F22-1A01B4B70CFA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762000" y="2276475"/>
          <a:ext cx="6713538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5" name="Equation" r:id="rId4" imgW="2755900" imgH="431800" progId="Equation.3">
                  <p:embed/>
                </p:oleObj>
              </mc:Choice>
              <mc:Fallback>
                <p:oleObj name="Equation" r:id="rId4" imgW="27559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76475"/>
                        <a:ext cx="6713538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50" name="Rectangle 5">
            <a:extLst>
              <a:ext uri="{FF2B5EF4-FFF2-40B4-BE49-F238E27FC236}">
                <a16:creationId xmlns:a16="http://schemas.microsoft.com/office/drawing/2014/main" id="{103ADFD3-BA0E-4161-AAB2-50EDB7A86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447800"/>
            <a:ext cx="8077200" cy="472440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402438" name="Group 6">
            <a:extLst>
              <a:ext uri="{FF2B5EF4-FFF2-40B4-BE49-F238E27FC236}">
                <a16:creationId xmlns:a16="http://schemas.microsoft.com/office/drawing/2014/main" id="{29A571F6-9254-40B5-8CA5-F5D0D1EF6FA4}"/>
              </a:ext>
            </a:extLst>
          </p:cNvPr>
          <p:cNvGraphicFramePr>
            <a:graphicFrameLocks noGrp="1"/>
          </p:cNvGraphicFramePr>
          <p:nvPr/>
        </p:nvGraphicFramePr>
        <p:xfrm>
          <a:off x="4572000" y="1752600"/>
          <a:ext cx="3124200" cy="914400"/>
        </p:xfrm>
        <a:graphic>
          <a:graphicData uri="http://schemas.openxmlformats.org/drawingml/2006/table">
            <a:tbl>
              <a:tblPr/>
              <a:tblGrid>
                <a:gridCol w="74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7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4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02455" name="Group 23">
            <a:extLst>
              <a:ext uri="{FF2B5EF4-FFF2-40B4-BE49-F238E27FC236}">
                <a16:creationId xmlns:a16="http://schemas.microsoft.com/office/drawing/2014/main" id="{5656E386-2B42-45FE-8307-9E51646D6553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581400"/>
          <a:ext cx="5334000" cy="1223963"/>
        </p:xfrm>
        <a:graphic>
          <a:graphicData uri="http://schemas.openxmlformats.org/drawingml/2006/table">
            <a:tbl>
              <a:tblPr/>
              <a:tblGrid>
                <a:gridCol w="136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3.2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-.8333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1.0417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2.0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-2.5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1.6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994" name="Object 53">
            <a:extLst>
              <a:ext uri="{FF2B5EF4-FFF2-40B4-BE49-F238E27FC236}">
                <a16:creationId xmlns:a16="http://schemas.microsoft.com/office/drawing/2014/main" id="{A861D0B7-9BA5-4943-AB7C-91469B3D85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5046663"/>
          <a:ext cx="798195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6" name="Equation" r:id="rId6" imgW="3746500" imgH="457200" progId="Equation.3">
                  <p:embed/>
                </p:oleObj>
              </mc:Choice>
              <mc:Fallback>
                <p:oleObj name="Equation" r:id="rId6" imgW="3746500" imgH="45720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046663"/>
                        <a:ext cx="7981950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6">
            <a:extLst>
              <a:ext uri="{FF2B5EF4-FFF2-40B4-BE49-F238E27FC236}">
                <a16:creationId xmlns:a16="http://schemas.microsoft.com/office/drawing/2014/main" id="{C7460468-8B39-4C8C-9A10-CA9FC6E7B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28D10B7-B72A-4B92-97F0-E955EEE6843E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US" altLang="en-US" sz="1000"/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13F298AE-FB28-4C69-A16B-18902FF1D6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>
                <a:solidFill>
                  <a:srgbClr val="FF0000"/>
                </a:solidFill>
              </a:rPr>
              <a:t>Errors in polynomial Interpolation</a:t>
            </a:r>
          </a:p>
        </p:txBody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C8F0EE5E-1894-4709-BF05-E644EA0B6C7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752600"/>
            <a:ext cx="7924800" cy="3733800"/>
          </a:xfrm>
        </p:spPr>
        <p:txBody>
          <a:bodyPr/>
          <a:lstStyle/>
          <a:p>
            <a:pPr eaLnBrk="1" hangingPunct="1"/>
            <a:r>
              <a:rPr lang="en-US" altLang="en-US" sz="2400">
                <a:solidFill>
                  <a:srgbClr val="0000FF"/>
                </a:solidFill>
              </a:rPr>
              <a:t>Polynomial interpolation may lead to large errors (especially for high order polynomials).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FF0000"/>
                </a:solidFill>
              </a:rPr>
              <a:t>BE CAREFUL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>
                <a:solidFill>
                  <a:srgbClr val="0000FF"/>
                </a:solidFill>
              </a:rPr>
              <a:t>When an n</a:t>
            </a:r>
            <a:r>
              <a:rPr lang="en-US" altLang="en-US" sz="2400" baseline="30000">
                <a:solidFill>
                  <a:srgbClr val="0000FF"/>
                </a:solidFill>
              </a:rPr>
              <a:t>th</a:t>
            </a:r>
            <a:r>
              <a:rPr lang="en-US" altLang="en-US" sz="2400">
                <a:solidFill>
                  <a:srgbClr val="0000FF"/>
                </a:solidFill>
              </a:rPr>
              <a:t> order interpolating polynomial is used, the error is related to the (n+1)</a:t>
            </a:r>
            <a:r>
              <a:rPr lang="en-US" altLang="en-US" sz="2400" baseline="30000">
                <a:solidFill>
                  <a:srgbClr val="0000FF"/>
                </a:solidFill>
              </a:rPr>
              <a:t>th</a:t>
            </a:r>
            <a:r>
              <a:rPr lang="en-US" altLang="en-US" sz="2400">
                <a:solidFill>
                  <a:srgbClr val="0000FF"/>
                </a:solidFill>
              </a:rPr>
              <a:t> order derivative</a:t>
            </a:r>
            <a:r>
              <a:rPr lang="en-US" altLang="en-US" sz="240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D9048C4-002E-4B71-A0EE-40B85E6B7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450" y="3581400"/>
            <a:ext cx="8293100" cy="167640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Error in Polynomial Interpolation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Headings)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CA2642B-DD16-4DA9-BD82-064DBB8E6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676400"/>
          </a:xfrm>
        </p:spPr>
        <p:txBody>
          <a:bodyPr/>
          <a:lstStyle/>
          <a:p>
            <a:pPr>
              <a:defRPr/>
            </a:pPr>
            <a:r>
              <a:rPr lang="en-US" sz="9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Interpolation</a:t>
            </a:r>
            <a:r>
              <a:rPr 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5">
            <a:extLst>
              <a:ext uri="{FF2B5EF4-FFF2-40B4-BE49-F238E27FC236}">
                <a16:creationId xmlns:a16="http://schemas.microsoft.com/office/drawing/2014/main" id="{57C6D5D9-1867-414B-828F-60BC6C1FE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73EE01-C872-45CB-BD97-F3DC627EF803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US" altLang="en-US" sz="1000"/>
          </a:p>
        </p:txBody>
      </p:sp>
      <p:pic>
        <p:nvPicPr>
          <p:cNvPr id="88067" name="Picture 2">
            <a:extLst>
              <a:ext uri="{FF2B5EF4-FFF2-40B4-BE49-F238E27FC236}">
                <a16:creationId xmlns:a16="http://schemas.microsoft.com/office/drawing/2014/main" id="{C37909C1-4994-4DF4-B50C-0503264B5532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1524000"/>
            <a:ext cx="6400800" cy="4800600"/>
          </a:xfrm>
          <a:noFill/>
        </p:spPr>
      </p:pic>
      <p:sp>
        <p:nvSpPr>
          <p:cNvPr id="88068" name="Line 3">
            <a:extLst>
              <a:ext uri="{FF2B5EF4-FFF2-40B4-BE49-F238E27FC236}">
                <a16:creationId xmlns:a16="http://schemas.microsoft.com/office/drawing/2014/main" id="{0840526C-23AA-4FB7-A03C-055980C7C4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2895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9" name="Line 4">
            <a:extLst>
              <a:ext uri="{FF2B5EF4-FFF2-40B4-BE49-F238E27FC236}">
                <a16:creationId xmlns:a16="http://schemas.microsoft.com/office/drawing/2014/main" id="{F2115DBA-5C57-4E0D-A95F-2BDECBACAA8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4800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0" name="Rectangle 5">
            <a:extLst>
              <a:ext uri="{FF2B5EF4-FFF2-40B4-BE49-F238E27FC236}">
                <a16:creationId xmlns:a16="http://schemas.microsoft.com/office/drawing/2014/main" id="{162D6C2C-EE4D-4E25-B02C-EE13E9A284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10</a:t>
            </a:r>
            <a:r>
              <a:rPr lang="en-US" altLang="en-US" sz="4000" baseline="30000"/>
              <a:t>th</a:t>
            </a:r>
            <a:r>
              <a:rPr lang="en-US" altLang="en-US" sz="4000"/>
              <a:t> Order Polynomial Interpolation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6">
            <a:extLst>
              <a:ext uri="{FF2B5EF4-FFF2-40B4-BE49-F238E27FC236}">
                <a16:creationId xmlns:a16="http://schemas.microsoft.com/office/drawing/2014/main" id="{506E8847-5AE7-47A8-B0D6-584CDD05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406AFC-A272-48B9-9A77-E3407A058F22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en-US" altLang="en-US" sz="1000"/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949F1F87-1C26-4BCF-9D6A-2146E04E2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6019800" cy="129540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E2624D6B-6583-4514-B1FF-FCDB21FD1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352800"/>
            <a:ext cx="3886200" cy="5334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0117" name="Rectangle 4">
            <a:extLst>
              <a:ext uri="{FF2B5EF4-FFF2-40B4-BE49-F238E27FC236}">
                <a16:creationId xmlns:a16="http://schemas.microsoft.com/office/drawing/2014/main" id="{D2B4FBB5-1A8A-4635-B46D-81E6B82AE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981200"/>
            <a:ext cx="2362200" cy="8382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90118" name="Object 6">
            <a:extLst>
              <a:ext uri="{FF2B5EF4-FFF2-40B4-BE49-F238E27FC236}">
                <a16:creationId xmlns:a16="http://schemas.microsoft.com/office/drawing/2014/main" id="{D34D2DAA-6970-4A75-8FD4-64CF261D4593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1100138" y="1524000"/>
          <a:ext cx="7586662" cy="405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0" name="Equation" r:id="rId4" imgW="3276600" imgH="1752600" progId="Equation.3">
                  <p:embed/>
                </p:oleObj>
              </mc:Choice>
              <mc:Fallback>
                <p:oleObj name="Equation" r:id="rId4" imgW="3276600" imgH="1752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8" y="1524000"/>
                        <a:ext cx="7586662" cy="405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19" name="Rectangle 5">
            <a:extLst>
              <a:ext uri="{FF2B5EF4-FFF2-40B4-BE49-F238E27FC236}">
                <a16:creationId xmlns:a16="http://schemas.microsoft.com/office/drawing/2014/main" id="{CC236789-BF94-4264-A38B-22A969C8AC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>
                <a:solidFill>
                  <a:srgbClr val="FF0000"/>
                </a:solidFill>
              </a:rPr>
              <a:t>Errors in polynomial Interpolation</a:t>
            </a:r>
            <a:br>
              <a:rPr lang="en-US" altLang="en-US" sz="4000">
                <a:solidFill>
                  <a:srgbClr val="FF0000"/>
                </a:solidFill>
              </a:rPr>
            </a:br>
            <a:r>
              <a:rPr lang="en-US" altLang="en-US" sz="3200">
                <a:solidFill>
                  <a:schemeClr val="tx1"/>
                </a:solidFill>
              </a:rPr>
              <a:t>Theorem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6">
            <a:extLst>
              <a:ext uri="{FF2B5EF4-FFF2-40B4-BE49-F238E27FC236}">
                <a16:creationId xmlns:a16="http://schemas.microsoft.com/office/drawing/2014/main" id="{3877C556-9011-49FA-B60C-53CDB42CC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A8C2FBF-8FF6-4FE6-9537-BEF569428207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en-US" altLang="en-US" sz="1000"/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E7FA5AC8-C9E9-4279-8BC8-5698F87EBA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Example</a:t>
            </a:r>
          </a:p>
        </p:txBody>
      </p:sp>
      <p:graphicFrame>
        <p:nvGraphicFramePr>
          <p:cNvPr id="92164" name="Object 3">
            <a:extLst>
              <a:ext uri="{FF2B5EF4-FFF2-40B4-BE49-F238E27FC236}">
                <a16:creationId xmlns:a16="http://schemas.microsoft.com/office/drawing/2014/main" id="{5FC3CBCB-187B-49FF-AE99-26858E553E25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785813" y="1524000"/>
          <a:ext cx="6810375" cy="470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5" name="Equation" r:id="rId4" imgW="3492500" imgH="2413000" progId="Equation.3">
                  <p:embed/>
                </p:oleObj>
              </mc:Choice>
              <mc:Fallback>
                <p:oleObj name="Equation" r:id="rId4" imgW="3492500" imgH="2413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1524000"/>
                        <a:ext cx="6810375" cy="470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Number Placeholder 5">
            <a:extLst>
              <a:ext uri="{FF2B5EF4-FFF2-40B4-BE49-F238E27FC236}">
                <a16:creationId xmlns:a16="http://schemas.microsoft.com/office/drawing/2014/main" id="{9FB6AE46-CB8B-4BBC-B984-5F54129A7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3E23372-E975-4D2B-9BB4-1850781BE806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en-US" altLang="en-US" sz="1000"/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3B637265-A297-4AED-A17E-6F5D0A532B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Summary</a:t>
            </a:r>
          </a:p>
        </p:txBody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id="{63A6C7AA-E3E1-4115-A0F7-7DAE41F78A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30725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The interpolating polynomial is unique.</a:t>
            </a:r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Different methods can be used to obtain it.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Newton’s divided difference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Lagrange interpolation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Others</a:t>
            </a:r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Polynomial interpolation can be sensitive to data.  </a:t>
            </a:r>
          </a:p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BE CAREFUL</a:t>
            </a:r>
            <a:r>
              <a:rPr lang="en-US" altLang="en-US" b="1">
                <a:solidFill>
                  <a:srgbClr val="0000FF"/>
                </a:solidFill>
              </a:rPr>
              <a:t> </a:t>
            </a:r>
            <a:r>
              <a:rPr lang="en-US" altLang="en-US">
                <a:solidFill>
                  <a:srgbClr val="0000FF"/>
                </a:solidFill>
              </a:rPr>
              <a:t>when high order polynomials are used.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6">
            <a:extLst>
              <a:ext uri="{FF2B5EF4-FFF2-40B4-BE49-F238E27FC236}">
                <a16:creationId xmlns:a16="http://schemas.microsoft.com/office/drawing/2014/main" id="{8E9CDE04-B2A8-4A45-897F-34D1A0FD9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CC2CA6B-4981-42E9-A9AC-71EFA5884644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8C69F3C1-2B93-4779-B002-FAC1105390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57383541-0C96-49E2-9FDE-0B7C2AFB9C9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4000"/>
            <a:ext cx="5867400" cy="3505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300">
                <a:solidFill>
                  <a:srgbClr val="0000FF"/>
                </a:solidFill>
              </a:rPr>
              <a:t>   An experiment is used to determine the viscosity of water as a function  of temperature. The following table is generated: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30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3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300"/>
              <a:t>   </a:t>
            </a:r>
            <a:r>
              <a:rPr lang="en-US" altLang="en-US" sz="2300" b="1" u="sng"/>
              <a:t>Problem:</a:t>
            </a:r>
            <a:r>
              <a:rPr lang="en-US" altLang="en-US" sz="2300"/>
              <a:t> Estimate the viscosity when the temperature is 8 degrees.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300"/>
          </a:p>
        </p:txBody>
      </p:sp>
      <p:graphicFrame>
        <p:nvGraphicFramePr>
          <p:cNvPr id="330756" name="Group 4">
            <a:extLst>
              <a:ext uri="{FF2B5EF4-FFF2-40B4-BE49-F238E27FC236}">
                <a16:creationId xmlns:a16="http://schemas.microsoft.com/office/drawing/2014/main" id="{9C57D4BE-1B84-4F8B-A84A-80055D749B2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5943600" y="1447800"/>
          <a:ext cx="2895600" cy="365442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1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Temperature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(degree)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Viscosity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1.792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1.519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1.308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289" name="Rectangle 24">
            <a:extLst>
              <a:ext uri="{FF2B5EF4-FFF2-40B4-BE49-F238E27FC236}">
                <a16:creationId xmlns:a16="http://schemas.microsoft.com/office/drawing/2014/main" id="{CB3BB913-B04F-407D-BD8A-2780F37E7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447800"/>
            <a:ext cx="5715000" cy="365760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7">
            <a:extLst>
              <a:ext uri="{FF2B5EF4-FFF2-40B4-BE49-F238E27FC236}">
                <a16:creationId xmlns:a16="http://schemas.microsoft.com/office/drawing/2014/main" id="{6408C40A-9BC6-4E26-A2C3-BDDAF1F95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A6474F-07C9-4CFA-B258-5AA316548549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17DB03DF-E595-454D-9BA6-719DAD723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514600"/>
            <a:ext cx="3200400" cy="2590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0252CCB7-ADEA-477E-B113-D9987E9818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Interpolation Problem</a:t>
            </a: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A1580070-2454-4769-B08A-32A5E09B1A4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3213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900"/>
              <a:t>Find a polynomial that fits the data points exactly.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9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700"/>
          </a:p>
        </p:txBody>
      </p:sp>
      <p:graphicFrame>
        <p:nvGraphicFramePr>
          <p:cNvPr id="13318" name="Object 5">
            <a:extLst>
              <a:ext uri="{FF2B5EF4-FFF2-40B4-BE49-F238E27FC236}">
                <a16:creationId xmlns:a16="http://schemas.microsoft.com/office/drawing/2014/main" id="{56F5CB37-3E39-4542-B6B6-82A356957510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925513" y="2895600"/>
          <a:ext cx="3328987" cy="227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4" imgW="965200" imgH="660400" progId="Equation.3">
                  <p:embed/>
                </p:oleObj>
              </mc:Choice>
              <mc:Fallback>
                <p:oleObj name="Equation" r:id="rId4" imgW="965200" imgH="660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2895600"/>
                        <a:ext cx="3328987" cy="227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6">
            <a:extLst>
              <a:ext uri="{FF2B5EF4-FFF2-40B4-BE49-F238E27FC236}">
                <a16:creationId xmlns:a16="http://schemas.microsoft.com/office/drawing/2014/main" id="{8382BBE5-2456-4A6E-88D2-9037A3A922B7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5715000" y="2646363"/>
          <a:ext cx="2808288" cy="301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6" imgW="1054100" imgH="1130300" progId="Equation.3">
                  <p:embed/>
                </p:oleObj>
              </mc:Choice>
              <mc:Fallback>
                <p:oleObj name="Equation" r:id="rId6" imgW="1054100" imgH="1130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646363"/>
                        <a:ext cx="2808288" cy="301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Text Box 7">
            <a:extLst>
              <a:ext uri="{FF2B5EF4-FFF2-40B4-BE49-F238E27FC236}">
                <a16:creationId xmlns:a16="http://schemas.microsoft.com/office/drawing/2014/main" id="{334F94DE-7216-4176-86B6-5AC0DA741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8229600" cy="4572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Linear Interpolation:  V(T)= 1.73 </a:t>
            </a:r>
            <a:r>
              <a:rPr lang="en-US" altLang="en-US" sz="2400">
                <a:solidFill>
                  <a:srgbClr val="0000FF"/>
                </a:solidFill>
                <a:latin typeface="Arial" panose="020B0604020202020204" pitchFamily="34" charset="0"/>
              </a:rPr>
              <a:t>− </a:t>
            </a:r>
            <a:r>
              <a:rPr lang="en-US" altLang="en-US" sz="2400">
                <a:solidFill>
                  <a:srgbClr val="0000FF"/>
                </a:solidFill>
              </a:rPr>
              <a:t>0.0422 T</a:t>
            </a:r>
          </a:p>
        </p:txBody>
      </p:sp>
      <p:sp>
        <p:nvSpPr>
          <p:cNvPr id="332808" name="Text Box 8">
            <a:extLst>
              <a:ext uri="{FF2B5EF4-FFF2-40B4-BE49-F238E27FC236}">
                <a16:creationId xmlns:a16="http://schemas.microsoft.com/office/drawing/2014/main" id="{C8344D8B-69E5-4296-B79E-0F8EE2EC5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715000"/>
            <a:ext cx="4876800" cy="4572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V(8)= 1.3924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7">
            <a:extLst>
              <a:ext uri="{FF2B5EF4-FFF2-40B4-BE49-F238E27FC236}">
                <a16:creationId xmlns:a16="http://schemas.microsoft.com/office/drawing/2014/main" id="{57FEC8A3-E934-474E-8F80-4482E5405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CE154C8-523A-402D-9389-5CE5C840904B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593CFB26-86AD-4973-A702-F511B8984B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Existence and Uniqueness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30457F63-32B3-4BC5-8DD7-99A30C753F0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76400"/>
            <a:ext cx="8077200" cy="4530725"/>
          </a:xfrm>
          <a:solidFill>
            <a:srgbClr val="FFFF66"/>
          </a:solidFill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500"/>
              <a:t>   </a:t>
            </a:r>
            <a:r>
              <a:rPr lang="en-US" altLang="en-US" sz="2500">
                <a:solidFill>
                  <a:srgbClr val="0000FF"/>
                </a:solidFill>
              </a:rPr>
              <a:t>Given a set of n+1 points: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5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5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500" b="1" u="sng">
                <a:solidFill>
                  <a:srgbClr val="FF0000"/>
                </a:solidFill>
              </a:rPr>
              <a:t>Assumption:</a:t>
            </a:r>
            <a:r>
              <a:rPr lang="en-US" altLang="en-US" sz="2500"/>
              <a:t>                   are </a:t>
            </a:r>
            <a:r>
              <a:rPr lang="en-US" altLang="en-US" sz="2500">
                <a:solidFill>
                  <a:srgbClr val="FF0000"/>
                </a:solidFill>
              </a:rPr>
              <a:t>distinct</a:t>
            </a:r>
            <a:endParaRPr lang="en-US" altLang="en-US" sz="25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5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500" b="1" u="sng">
                <a:solidFill>
                  <a:srgbClr val="FF0000"/>
                </a:solidFill>
              </a:rPr>
              <a:t>Theorem: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500"/>
              <a:t>There is a </a:t>
            </a:r>
            <a:r>
              <a:rPr lang="en-US" altLang="en-US" sz="2500" u="sng">
                <a:solidFill>
                  <a:srgbClr val="0000FF"/>
                </a:solidFill>
              </a:rPr>
              <a:t>unique</a:t>
            </a:r>
            <a:r>
              <a:rPr lang="en-US" altLang="en-US" sz="2500"/>
              <a:t> polynomial </a:t>
            </a:r>
            <a:r>
              <a:rPr lang="en-US" altLang="en-US" sz="2500" b="1" i="1"/>
              <a:t>f</a:t>
            </a:r>
            <a:r>
              <a:rPr lang="en-US" altLang="en-US" sz="2500" b="1" i="1" baseline="-25000"/>
              <a:t>n</a:t>
            </a:r>
            <a:r>
              <a:rPr lang="en-US" altLang="en-US" sz="2500" b="1" i="1"/>
              <a:t>(x)</a:t>
            </a:r>
            <a:r>
              <a:rPr lang="en-US" altLang="en-US" sz="2500"/>
              <a:t> of </a:t>
            </a:r>
            <a:r>
              <a:rPr lang="en-US" altLang="en-US" sz="2500" u="sng">
                <a:solidFill>
                  <a:srgbClr val="FF0000"/>
                </a:solidFill>
              </a:rPr>
              <a:t>order ≤ n</a:t>
            </a:r>
            <a:r>
              <a:rPr lang="en-US" altLang="en-US" sz="2500"/>
              <a:t> such that: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500"/>
          </a:p>
        </p:txBody>
      </p:sp>
      <p:graphicFrame>
        <p:nvGraphicFramePr>
          <p:cNvPr id="15365" name="Object 4">
            <a:extLst>
              <a:ext uri="{FF2B5EF4-FFF2-40B4-BE49-F238E27FC236}">
                <a16:creationId xmlns:a16="http://schemas.microsoft.com/office/drawing/2014/main" id="{76BB3825-5704-422D-AC96-42D5CD5EFC09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1044575" y="5334000"/>
          <a:ext cx="675005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4" imgW="2260600" imgH="228600" progId="Equation.3">
                  <p:embed/>
                </p:oleObj>
              </mc:Choice>
              <mc:Fallback>
                <p:oleObj name="Equation" r:id="rId4" imgW="22606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75" y="5334000"/>
                        <a:ext cx="6750050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5">
            <a:extLst>
              <a:ext uri="{FF2B5EF4-FFF2-40B4-BE49-F238E27FC236}">
                <a16:creationId xmlns:a16="http://schemas.microsoft.com/office/drawing/2014/main" id="{9297EA74-CF6B-4D6F-977D-55E75EF11E10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3048000" y="3048000"/>
          <a:ext cx="182880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6" imgW="685800" imgH="228600" progId="Equation.3">
                  <p:embed/>
                </p:oleObj>
              </mc:Choice>
              <mc:Fallback>
                <p:oleObj name="Equation" r:id="rId6" imgW="6858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048000"/>
                        <a:ext cx="1828800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6">
            <a:extLst>
              <a:ext uri="{FF2B5EF4-FFF2-40B4-BE49-F238E27FC236}">
                <a16:creationId xmlns:a16="http://schemas.microsoft.com/office/drawing/2014/main" id="{CBD86122-0262-4BB8-9B6C-CA274E14B2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2286000"/>
          <a:ext cx="596265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8" imgW="2362200" imgH="228600" progId="Equation.3">
                  <p:embed/>
                </p:oleObj>
              </mc:Choice>
              <mc:Fallback>
                <p:oleObj name="Equation" r:id="rId8" imgW="23622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86000"/>
                        <a:ext cx="5962650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D9048C4-002E-4B71-A0EE-40B85E6B7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450" y="3581400"/>
            <a:ext cx="8293100" cy="16764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Linear and Quadratic Interpolation </a:t>
            </a:r>
          </a:p>
          <a:p>
            <a:pPr>
              <a:defRPr/>
            </a:pP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Headings)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CA2642B-DD16-4DA9-BD82-064DBB8E6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676400"/>
          </a:xfrm>
        </p:spPr>
        <p:txBody>
          <a:bodyPr/>
          <a:lstStyle/>
          <a:p>
            <a:pPr>
              <a:defRPr/>
            </a:pPr>
            <a:r>
              <a:rPr lang="en-US" sz="9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Interpolation</a:t>
            </a:r>
            <a:r>
              <a:rPr 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6">
            <a:extLst>
              <a:ext uri="{FF2B5EF4-FFF2-40B4-BE49-F238E27FC236}">
                <a16:creationId xmlns:a16="http://schemas.microsoft.com/office/drawing/2014/main" id="{875C8C40-2C37-4B50-89BB-766921CC9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46B022D-CA64-450A-BB0A-CC8E710FF400}" type="slidenum">
              <a:rPr lang="ar-SA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6C6B679D-5B95-4A08-988F-F10B61FA57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rgbClr val="FF0000"/>
                </a:solidFill>
              </a:rPr>
              <a:t>Examples of Polynomial Interpolation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26461E52-04D0-48E4-8AFC-121C8D57AF1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4038600" cy="4530725"/>
          </a:xfrm>
          <a:noFill/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FF"/>
                </a:solidFill>
              </a:rPr>
              <a:t>Linear Interpolation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Given any two points, there is one polynomial of order </a:t>
            </a:r>
            <a:r>
              <a:rPr lang="en-US" altLang="en-US" sz="2100">
                <a:solidFill>
                  <a:srgbClr val="FF0000"/>
                </a:solidFill>
              </a:rPr>
              <a:t>≤ 1</a:t>
            </a:r>
            <a:r>
              <a:rPr lang="en-US" altLang="en-US" sz="2000"/>
              <a:t> that passes through the two points.</a:t>
            </a:r>
          </a:p>
        </p:txBody>
      </p:sp>
      <p:sp>
        <p:nvSpPr>
          <p:cNvPr id="18437" name="Rectangle 4">
            <a:extLst>
              <a:ext uri="{FF2B5EF4-FFF2-40B4-BE49-F238E27FC236}">
                <a16:creationId xmlns:a16="http://schemas.microsoft.com/office/drawing/2014/main" id="{E3A6A1FE-91DF-4914-9684-1D476921ACB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447800"/>
            <a:ext cx="4419600" cy="4530725"/>
          </a:xfrm>
          <a:noFill/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FF"/>
                </a:solidFill>
              </a:rPr>
              <a:t>Quadratic Interpolation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    Given any three points there is one polynomial of order </a:t>
            </a:r>
            <a:r>
              <a:rPr lang="en-US" altLang="en-US" sz="2100">
                <a:solidFill>
                  <a:srgbClr val="FF0000"/>
                </a:solidFill>
              </a:rPr>
              <a:t>≤ 2</a:t>
            </a:r>
            <a:r>
              <a:rPr lang="en-US" altLang="en-US" sz="2000"/>
              <a:t> that passes through the three points.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8438" name="Line 5">
            <a:extLst>
              <a:ext uri="{FF2B5EF4-FFF2-40B4-BE49-F238E27FC236}">
                <a16:creationId xmlns:a16="http://schemas.microsoft.com/office/drawing/2014/main" id="{B857CF6A-3E60-4F5E-B257-9F324E91D6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2514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6">
            <a:extLst>
              <a:ext uri="{FF2B5EF4-FFF2-40B4-BE49-F238E27FC236}">
                <a16:creationId xmlns:a16="http://schemas.microsoft.com/office/drawing/2014/main" id="{A0F9C9F5-6594-4FFA-98C4-0DCA00FA9DD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114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7">
            <a:extLst>
              <a:ext uri="{FF2B5EF4-FFF2-40B4-BE49-F238E27FC236}">
                <a16:creationId xmlns:a16="http://schemas.microsoft.com/office/drawing/2014/main" id="{53EE0361-5196-4E84-934E-1C780FB0A9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2743200"/>
            <a:ext cx="1524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Oval 8">
            <a:extLst>
              <a:ext uri="{FF2B5EF4-FFF2-40B4-BE49-F238E27FC236}">
                <a16:creationId xmlns:a16="http://schemas.microsoft.com/office/drawing/2014/main" id="{8D29F8DE-A1D5-41EE-8FB2-22A09DE55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657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2" name="Line 9">
            <a:extLst>
              <a:ext uri="{FF2B5EF4-FFF2-40B4-BE49-F238E27FC236}">
                <a16:creationId xmlns:a16="http://schemas.microsoft.com/office/drawing/2014/main" id="{FE76CBD9-B87E-450D-84FF-D9AF2918ED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2514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0">
            <a:extLst>
              <a:ext uri="{FF2B5EF4-FFF2-40B4-BE49-F238E27FC236}">
                <a16:creationId xmlns:a16="http://schemas.microsoft.com/office/drawing/2014/main" id="{F25F503A-A5B3-409F-8A1A-3843C0B6DC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14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Freeform 11">
            <a:extLst>
              <a:ext uri="{FF2B5EF4-FFF2-40B4-BE49-F238E27FC236}">
                <a16:creationId xmlns:a16="http://schemas.microsoft.com/office/drawing/2014/main" id="{0025E5C9-99DD-4ED4-B7FF-7ADF59B3B261}"/>
              </a:ext>
            </a:extLst>
          </p:cNvPr>
          <p:cNvSpPr>
            <a:spLocks/>
          </p:cNvSpPr>
          <p:nvPr/>
        </p:nvSpPr>
        <p:spPr bwMode="auto">
          <a:xfrm>
            <a:off x="5791200" y="2667000"/>
            <a:ext cx="2255838" cy="1008063"/>
          </a:xfrm>
          <a:custGeom>
            <a:avLst/>
            <a:gdLst>
              <a:gd name="T0" fmla="*/ 2147483646 w 1421"/>
              <a:gd name="T1" fmla="*/ 2147483646 h 635"/>
              <a:gd name="T2" fmla="*/ 2147483646 w 1421"/>
              <a:gd name="T3" fmla="*/ 2147483646 h 635"/>
              <a:gd name="T4" fmla="*/ 0 w 1421"/>
              <a:gd name="T5" fmla="*/ 0 h 635"/>
              <a:gd name="T6" fmla="*/ 0 60000 65536"/>
              <a:gd name="T7" fmla="*/ 0 60000 65536"/>
              <a:gd name="T8" fmla="*/ 0 60000 65536"/>
              <a:gd name="T9" fmla="*/ 0 w 1421"/>
              <a:gd name="T10" fmla="*/ 0 h 635"/>
              <a:gd name="T11" fmla="*/ 1421 w 1421"/>
              <a:gd name="T12" fmla="*/ 635 h 6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21" h="635">
                <a:moveTo>
                  <a:pt x="1421" y="79"/>
                </a:moveTo>
                <a:cubicBezTo>
                  <a:pt x="1322" y="168"/>
                  <a:pt x="1053" y="635"/>
                  <a:pt x="816" y="622"/>
                </a:cubicBezTo>
                <a:cubicBezTo>
                  <a:pt x="579" y="609"/>
                  <a:pt x="308" y="30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Oval 12">
            <a:extLst>
              <a:ext uri="{FF2B5EF4-FFF2-40B4-BE49-F238E27FC236}">
                <a16:creationId xmlns:a16="http://schemas.microsoft.com/office/drawing/2014/main" id="{558AD3AB-5184-4508-9505-9AF4CF80F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048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6" name="Oval 13">
            <a:extLst>
              <a:ext uri="{FF2B5EF4-FFF2-40B4-BE49-F238E27FC236}">
                <a16:creationId xmlns:a16="http://schemas.microsoft.com/office/drawing/2014/main" id="{269D3943-AF42-493F-B5E0-E8D5C0C05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7" name="Oval 14">
            <a:extLst>
              <a:ext uri="{FF2B5EF4-FFF2-40B4-BE49-F238E27FC236}">
                <a16:creationId xmlns:a16="http://schemas.microsoft.com/office/drawing/2014/main" id="{9758DDC3-CDE8-4C5C-B190-ADEAE9561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429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8" name="Oval 15">
            <a:extLst>
              <a:ext uri="{FF2B5EF4-FFF2-40B4-BE49-F238E27FC236}">
                <a16:creationId xmlns:a16="http://schemas.microsoft.com/office/drawing/2014/main" id="{1280DA82-506C-42DF-9860-E7E84550B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2819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3624</TotalTime>
  <Words>1413</Words>
  <Application>Microsoft Office PowerPoint</Application>
  <PresentationFormat>On-screen Show (4:3)</PresentationFormat>
  <Paragraphs>603</Paragraphs>
  <Slides>48</Slides>
  <Notes>41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6" baseType="lpstr">
      <vt:lpstr>Verdana</vt:lpstr>
      <vt:lpstr>Arial</vt:lpstr>
      <vt:lpstr>Garamond</vt:lpstr>
      <vt:lpstr>Wingdings</vt:lpstr>
      <vt:lpstr>Times New Roman</vt:lpstr>
      <vt:lpstr>Trebuchet MS (Headings)</vt:lpstr>
      <vt:lpstr>Level</vt:lpstr>
      <vt:lpstr>Microsoft Equation 3.0</vt:lpstr>
      <vt:lpstr>Numerical Computation and Optimization</vt:lpstr>
      <vt:lpstr>Headlines</vt:lpstr>
      <vt:lpstr>Introduction</vt:lpstr>
      <vt:lpstr>The Interpolation Problem</vt:lpstr>
      <vt:lpstr>Example</vt:lpstr>
      <vt:lpstr>Interpolation Problem</vt:lpstr>
      <vt:lpstr>Existence and Uniqueness</vt:lpstr>
      <vt:lpstr>Interpolation </vt:lpstr>
      <vt:lpstr>Examples of Polynomial Interpolation</vt:lpstr>
      <vt:lpstr>Linear Interpolation</vt:lpstr>
      <vt:lpstr>Quadratic Interpolation</vt:lpstr>
      <vt:lpstr>Interpolation </vt:lpstr>
      <vt:lpstr>General nth Order Interpolation</vt:lpstr>
      <vt:lpstr>Divided Differences</vt:lpstr>
      <vt:lpstr>Divided Difference Table</vt:lpstr>
      <vt:lpstr>Divided Difference Table</vt:lpstr>
      <vt:lpstr>Divided Difference Table</vt:lpstr>
      <vt:lpstr>Divided Difference Table</vt:lpstr>
      <vt:lpstr>Divided Difference Table</vt:lpstr>
      <vt:lpstr>Divided Difference Table</vt:lpstr>
      <vt:lpstr>Divided Difference Table</vt:lpstr>
      <vt:lpstr>Two Examples</vt:lpstr>
      <vt:lpstr>Two Examples</vt:lpstr>
      <vt:lpstr>Properties of Divided Difference</vt:lpstr>
      <vt:lpstr>Example</vt:lpstr>
      <vt:lpstr>Example</vt:lpstr>
      <vt:lpstr>Summary</vt:lpstr>
      <vt:lpstr>Interpolation </vt:lpstr>
      <vt:lpstr>The Interpolation Problem</vt:lpstr>
      <vt:lpstr>Lagrange Interpolation</vt:lpstr>
      <vt:lpstr>Lagrange Interpolation</vt:lpstr>
      <vt:lpstr>Lagrange Interpolation Example</vt:lpstr>
      <vt:lpstr>Example</vt:lpstr>
      <vt:lpstr>Newton’s Interpolation Method</vt:lpstr>
      <vt:lpstr>Interpolating Polynomial</vt:lpstr>
      <vt:lpstr>Interpolating Polynomial Using Lagrange Interpolation Method</vt:lpstr>
      <vt:lpstr>Interpolation </vt:lpstr>
      <vt:lpstr>Inverse Interpolation</vt:lpstr>
      <vt:lpstr>Inverse Interpolation</vt:lpstr>
      <vt:lpstr>Inverse Interpolation</vt:lpstr>
      <vt:lpstr>Inverse Interpolation</vt:lpstr>
      <vt:lpstr>Inverse Interpolation  Example</vt:lpstr>
      <vt:lpstr>Errors in polynomial Interpolation</vt:lpstr>
      <vt:lpstr>Interpolation </vt:lpstr>
      <vt:lpstr>10th Order Polynomial Interpolation </vt:lpstr>
      <vt:lpstr>Errors in polynomial Interpolation Theorem</vt:lpstr>
      <vt:lpstr>Example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PHILIPS</dc:creator>
  <cp:lastModifiedBy>Ahmed Abid</cp:lastModifiedBy>
  <cp:revision>147</cp:revision>
  <dcterms:created xsi:type="dcterms:W3CDTF">2002-11-14T22:58:36Z</dcterms:created>
  <dcterms:modified xsi:type="dcterms:W3CDTF">2018-10-05T15:06:28Z</dcterms:modified>
</cp:coreProperties>
</file>