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  <p:sldMasterId id="2147484051" r:id="rId3"/>
  </p:sldMasterIdLst>
  <p:notesMasterIdLst>
    <p:notesMasterId r:id="rId31"/>
  </p:notesMasterIdLst>
  <p:handoutMasterIdLst>
    <p:handoutMasterId r:id="rId32"/>
  </p:handoutMasterIdLst>
  <p:sldIdLst>
    <p:sldId id="341" r:id="rId4"/>
    <p:sldId id="286" r:id="rId5"/>
    <p:sldId id="331" r:id="rId6"/>
    <p:sldId id="287" r:id="rId7"/>
    <p:sldId id="330" r:id="rId8"/>
    <p:sldId id="290" r:id="rId9"/>
    <p:sldId id="329" r:id="rId10"/>
    <p:sldId id="302" r:id="rId11"/>
    <p:sldId id="303" r:id="rId12"/>
    <p:sldId id="307" r:id="rId13"/>
    <p:sldId id="332" r:id="rId14"/>
    <p:sldId id="310" r:id="rId15"/>
    <p:sldId id="311" r:id="rId16"/>
    <p:sldId id="312" r:id="rId17"/>
    <p:sldId id="313" r:id="rId18"/>
    <p:sldId id="314" r:id="rId19"/>
    <p:sldId id="315" r:id="rId20"/>
    <p:sldId id="333" r:id="rId21"/>
    <p:sldId id="334" r:id="rId22"/>
    <p:sldId id="335" r:id="rId23"/>
    <p:sldId id="337" r:id="rId24"/>
    <p:sldId id="318" r:id="rId25"/>
    <p:sldId id="319" r:id="rId26"/>
    <p:sldId id="320" r:id="rId27"/>
    <p:sldId id="321" r:id="rId28"/>
    <p:sldId id="322" r:id="rId29"/>
    <p:sldId id="323" r:id="rId30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0C0C0"/>
    <a:srgbClr val="996600"/>
    <a:srgbClr val="FF9900"/>
    <a:srgbClr val="333300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3" autoAdjust="0"/>
    <p:restoredTop sz="94660" autoAdjust="0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D028550-3ABE-4D16-B174-A3B49DC870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55048A2F-396F-4C47-AD5B-AD5467D4A5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513D168-2DCD-42BF-BE0A-1AC4A4B80402}" type="datetime1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165892" name="Rectangle 4">
            <a:extLst>
              <a:ext uri="{FF2B5EF4-FFF2-40B4-BE49-F238E27FC236}">
                <a16:creationId xmlns:a16="http://schemas.microsoft.com/office/drawing/2014/main" id="{FF240A2C-F034-4434-B30C-99E2188792B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6A077863-BF78-4956-A971-4916662A6C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5B0C24C6-FE4E-4E24-BBE3-88E227F28C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C23A469-FFDC-4080-9F1B-C74D685E4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CB8B23D-430A-44AD-9350-EDE8FCE48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5CE1055-D5C1-405F-9246-42126067C6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5A50896-A778-40EF-95AB-6FFF90CD3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AB3167C-B7E5-463E-AAD3-4CE6118BF4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E4D5647-0CC8-472C-91DE-24378D529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AAA9692-0D68-47E4-AC75-7564E57C0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D5ACCBB-632C-4A37-9240-1C527BE16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3979100-54C2-42EF-8CC4-ECF288496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CDD52BD-228E-4BA3-9319-4A968D638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8EF922C-8D7D-47B5-8CF7-E1C14C751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35C4BA8-13AD-400D-8473-268E6BED4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3383AC4-8D93-4BF6-BD46-0F2613373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FB64F72-CC87-446E-B182-88D6DF2BF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BF336F8-529A-46F4-88DB-BD2849DC1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7ECAFCD-9042-4FB0-A89E-9CCD8AB2D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288E16A-EF4D-4E5A-82AE-65C9E641F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6E084D6-D9B2-4107-B557-23BED7132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0A495D3-B8D4-4F87-AD63-F1ADBC1B7D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7A4C7FE-8E9A-4438-81C4-A4C998FA4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5BA1D99-E4B5-4B83-9391-1DFF40A63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4DB9CDC-F9A5-4AA5-B90B-1BF0748E7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034BFD1-8153-4D79-8B58-092E3AF94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355EAFA-A823-4A9D-BE40-D694B5605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F6AF683-67B1-4587-A380-A534857576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549DBE7-5485-4AFE-80FF-2FA74C731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9CEE243-E45C-4E6D-8E54-87F710DF6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9A87556-2D66-423A-8BC6-26896DD0B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0D64EAA-56D1-44F7-B83E-AC6982ABA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C39843E-10C7-4B8B-9D9E-D9C7ED46B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B1283C-FF74-4122-9FF4-B7B5521CC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22C21C3-BAF2-4C6E-9698-6CB11878A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6D64DE3-B262-4573-B195-89644F44A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A94B77A-3D18-4186-93DA-1D23029DD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9F227E5-2F1D-49E1-A96E-23D26EA0C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7EBCBB3-06E9-4C60-9F76-6C8E4F41B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ABE23B3-38D5-42A4-AEC7-E06C789CB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8AC38FB-F739-4FED-BA7B-6821D4B9F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6BCFB8A-97F8-4E10-A056-0297C3D6B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CE17947-FA06-4830-99C3-5D0F8BD42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9BAFE77-DF50-4961-BF6F-30AE1B571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8CF2BFE-2E4A-443E-8339-C8E92068F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A537FA9-C98E-4521-9CAA-EB7CE840A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DE3A240-EE28-48E5-8F49-70B6B4CEB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4A54CC1-C0B4-4C3E-BA42-B54F8CF03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602739A-2D76-4E4F-A94D-A78E3453A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C6988E2-FADD-4036-A063-E3BDDC987B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2F36B28-7C30-4A70-A2F4-2A382E405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ACB6202-DD63-436C-B391-B2F77D633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9308C74-F3CA-4A93-9ADF-F01FD41D9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6874FEF-E00A-4D03-AE8F-C3B4AC08C1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7C5A1CA-C8F9-4E97-822A-5FEC9E8D4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AE673-8E95-456A-B882-6EB62FEC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41E9-DAC3-4E41-AD4F-8A1A91FB403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ECA19-BB6A-4C3A-A44F-E06CFE8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78635-6BE1-4990-87D7-1C3D7610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A05BF-52AE-43FE-B94A-CEDDD1C5E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2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41BE-80AF-4D8D-984B-C7AA98BC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CB48-25DF-41A6-8827-2BF727C65C53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9ADE3-7F77-4CF4-9500-8C7E5C1F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F04C9-36A1-4C1F-9D00-AD16AFDB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C25EB-418C-4115-8AC5-0148FBB15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8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0681-62DD-421F-BC82-430AE42F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62FF-F96E-417E-A026-BC3BC4F3AB52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FAA93-CC4E-4043-8B58-3084C3BD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E397-793A-4FD4-ADC2-DFCAA8D0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F2201-80F9-4C17-8310-5741D8EC9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8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59951-9F16-4429-BC37-BA54CB63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8DD2-0CB8-4924-B5F7-AC053F82A180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A0750-133B-4310-A4BB-74EFD2AD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1A7E6-9D4D-45E3-86E4-FBD145BE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8958-4B5C-4BC6-BF09-99128815C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01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766E1-738A-4BEF-B407-9D4D40FA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A7AA-D0A0-4261-9D28-47B6B12AC6D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878EE-56B0-4255-BB85-24D159AF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C9A01-0F2C-4194-9228-D15F02BF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460B9-36F6-4847-9BC8-C8FE073CD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707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86558-BC94-4AEF-94E7-DB94D579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390D-9A79-4051-BCA1-21E765BFAFB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F644E-81A3-4D6E-A041-0187E854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D2106-249D-4572-8DCD-4816CC5A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25EE8-B6C9-4D8B-8406-0FFCE6B5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7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C9130-0344-4692-B40A-9D5A4A7CA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BD5E-71C1-474F-840C-36F050ACB04A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1011F-116C-44C3-9FBF-FF7C876F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CA4E5-21B2-4BB4-A25D-AC97EFB0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42C29-C513-4F86-BAC8-40ACD85D5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149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5A7DE-F842-4F87-88D5-4BE62A58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4476-842C-4A2A-8B49-27494D08E8CC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A99C7-D578-4309-9F32-21AFE8CA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A8831-2A52-4A4A-A72D-F7D59342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5F9A-52D5-4498-92C6-32CF8F10F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253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4972C-2BCE-4DCF-AAED-67EE4DC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39EE-BE00-45F7-B137-80B3CDEF1B34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0A4A4-035C-48B2-9F45-D9BE91EC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5C936-67F4-4AD8-B646-2D0A1504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0BA7-58E0-4424-8442-AF3955E18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555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A39D7-6330-4F20-A7CC-E8DD6E8C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2BE6-49EB-4270-9C6B-54309FE1E017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71E0E-E252-4AF5-AAA0-7EA4E3F0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419C3-7C00-41CE-BDF3-298EF032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A7D24-6512-4D11-B96B-9EF3890AD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20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30372-9B78-45B7-8CFA-2B34A1C08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D057-05C3-4282-B0E1-3E4D9DBB81A3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41F33-67FE-444F-96F6-E93416EC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6B789-8436-4B4B-8672-1C74FBE6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6B5BC-84BC-4D03-8696-4572C6592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36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43737-A565-49FC-9092-C02D482D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352D-20CA-4BDF-BE6C-97E62B85C4A7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19411-0A05-4ADB-9DE6-02393530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43DF7-64B7-4C30-9FD2-B65FEE06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6A6C6-8524-4DD9-B177-1EC559E88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2C37F-7E84-4FCF-8368-7D83EA3F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B128-E19F-4BC1-B863-76F2579BF18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2F548-DB4B-487B-A72B-CFE91087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7775A-444C-4E5D-AE80-14199D15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1B7F-C8EF-4C39-88AC-FE91F63D7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298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4AB9D-1133-4107-843C-8A9D455F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26B7-B423-44A8-AF3F-505857ADC6E5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987DA-D5AA-47E0-A216-29A5BEED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CBEB2-09E9-4846-825D-6B458C98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AD3CD-DCA0-4D67-AF4F-F0A85099C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02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BD7C6-D6E9-4A35-9945-3B3A53C0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4CA1-C1EA-4C1F-B30B-F69DFA80164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80C08-DEAD-4C15-929B-ADF36DB8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88349-9FEE-4167-9DD6-7A16AFAA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909F8-B848-4BAF-9C27-C596D26A7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835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8C1A-BE57-4833-AC88-DC593951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DF28-87E3-4285-ACB6-9721416AEE0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3D1E3-2153-463D-BF2E-97E5B5B8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23181-A878-4703-9B70-08E3869E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E497C-BC1B-47B8-AA0F-3A93E017F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18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BAF6E-B5BD-4FC0-AD0F-FBB1CAF6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D3338-3FC2-4C34-B6F7-B480F58385B9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94E618-C9E5-4296-9100-0A690A01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04A113-B26D-4996-B223-EBEB0AE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41114-8610-4A4A-8AE8-3A6BFF6B1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626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DA19B-2F73-4132-AEE9-EDB5BDD1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1594-E67A-4271-BFAE-F5F0E1A45F5B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7CC6D-CC32-41E0-9B2F-CC51834B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377A4-8797-4D69-ADE0-A05C95B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645D-894C-42AD-9638-159CCD282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441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B7837-FC19-41A5-9CE4-17414608790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A05BF-52AE-43FE-B94A-CEDDD1C5E0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13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DD209-0BFE-4398-AED1-D9C7A6CB4C6A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A6C6-8524-4DD9-B177-1EC559E885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13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76EE4-56E8-462C-9D1B-CFE6025EF628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7F5-4D10-4885-81F3-923B4E43E8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244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102A5-44DE-497E-905F-BBC77DCCDCE0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6AF4-2FD5-4F5C-B78C-28CA4515B0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17929-6BBC-486D-9CCF-0206134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E4BC-1091-44FF-9EBC-C3B5E58E1D0E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666B-5B3D-4637-9FE5-EA0BA165E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49481-E9ED-4372-A04A-FF2F5CF4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DC7F5-4D10-4885-81F3-923B4E43E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474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F956E-BCB0-409B-8DAD-C0A7F4AEF8FF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63D-B2DC-43C2-85E5-F4E5A85670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996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4B4F0-4388-4736-8C94-B10E407BDF51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D4CE-1BFF-43B2-9648-09ADA2CA02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045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3E884-55C8-4AE6-A91F-82F3C51A52C9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6AA0-A71B-472B-BB12-F27A9205AC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186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0A3EA-021F-4A56-B802-3A4DDF6CF34F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C65A-AF7C-4754-922F-60468A2E8E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3329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FFA83-FA95-4341-A33C-64E86565C165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6EE-8813-495A-833E-DA16640913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42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E2448-FED8-438D-846D-ACC77285C58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8144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E192A-F441-494B-86AF-9875CEF5C76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314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41FD7-E4C1-45F9-8667-8146CEA086D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6142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2547E-E25D-4DF7-894C-E64127ACE30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5372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D1165-5059-4DE4-A9B8-3D1D49982DD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1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08076-E30C-4235-9A36-72F542A7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9BDF-39FA-4CA4-A3FD-91896DEB29CD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77C0F-9720-4D45-AD61-F7288820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BD79E-27B4-4C68-86F6-1351E490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86AF4-2FD5-4F5C-B78C-28CA4515B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1811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B8A69B-A161-4924-BAC7-5771F3A99560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25EB-418C-4115-8AC5-0148FBB154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709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C9CB9-E478-4AA0-8588-D80B7DCE3DD8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2201-80F9-4C17-8310-5741D8EC95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127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8C1A-BE57-4833-AC88-DC593951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AC0A-DBCA-457E-8BCC-6261174732C2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3D1E3-2153-463D-BF2E-97E5B5B8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23181-A878-4703-9B70-08E3869E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E497C-BC1B-47B8-AA0F-3A93E017F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607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BAF6E-B5BD-4FC0-AD0F-FBB1CAF6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678E-4647-44F4-8ED0-D3EC818F162C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94E618-C9E5-4296-9100-0A690A01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04A113-B26D-4996-B223-EBEB0AE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41114-8610-4A4A-8AE8-3A6BFF6B1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460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DA19B-2F73-4132-AEE9-EDB5BDD1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833E-2829-4318-903E-C8600302A5F0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7CC6D-CC32-41E0-9B2F-CC51834B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377A4-8797-4D69-ADE0-A05C95B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645D-894C-42AD-9638-159CCD282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89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54150-0107-4C98-B3D0-337569F3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B4F6-64DE-4500-A6DA-956CA66D43C0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5810F-8D59-4B43-8F91-DF8352B9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7BA9B-9349-4D78-B513-203C6478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C563D-B2DC-43C2-85E5-F4E5A8567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0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83538-8F10-4973-8DE6-C09E1B38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E5EFE-FE40-4CD6-941F-20C6BB75419E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4B1B4-DE2A-455C-A882-0629D6A5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39588-2703-4669-A267-2093DD59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2D4CE-1BFF-43B2-9648-09ADA2CA0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35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51BD1-1BBC-422B-8062-4AB12755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2253-BFA2-43E6-AC39-3A87CED2C675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3B500-FBD4-4EE4-8E41-B870C7D6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23A9E-6DF1-4E07-9FA4-D15931A8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46AA0-A71B-472B-BB12-F27A9205A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3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F43BD-AC4E-49A5-A093-AA6AEBEE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049B-5680-41EC-AAC2-93652A333592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67718-37D0-4FF8-A25C-0E7F4076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070ED-C4F3-4CD5-B759-47E333AC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8C65A-AF7C-4754-922F-60468A2E8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73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76C2A-4B4E-4B6C-A2FF-5FC67F4B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FA6ED-70CC-42F1-A163-0492C0436192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612ED-A082-4621-A6E6-05F9FC99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3E2BB-2ED4-4F25-A527-4A8CBBBA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A36EE-8813-495A-833E-DA1664091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90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026">
            <a:extLst>
              <a:ext uri="{FF2B5EF4-FFF2-40B4-BE49-F238E27FC236}">
                <a16:creationId xmlns:a16="http://schemas.microsoft.com/office/drawing/2014/main" id="{8D785AA0-BC1A-4D4A-BD97-034BB597807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4584" name="Group 1027">
              <a:extLst>
                <a:ext uri="{FF2B5EF4-FFF2-40B4-BE49-F238E27FC236}">
                  <a16:creationId xmlns:a16="http://schemas.microsoft.com/office/drawing/2014/main" id="{45A47138-103B-4FD6-BD33-ABEDFC65E2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2" name="Rectangle 1028">
                <a:extLst>
                  <a:ext uri="{FF2B5EF4-FFF2-40B4-BE49-F238E27FC236}">
                    <a16:creationId xmlns:a16="http://schemas.microsoft.com/office/drawing/2014/main" id="{6B23784C-CBD0-4F44-9C94-1C8A90E3C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029">
                <a:extLst>
                  <a:ext uri="{FF2B5EF4-FFF2-40B4-BE49-F238E27FC236}">
                    <a16:creationId xmlns:a16="http://schemas.microsoft.com/office/drawing/2014/main" id="{A1D52DEA-DB39-49E8-9F16-F7B7828A1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4585" name="Group 1030">
              <a:extLst>
                <a:ext uri="{FF2B5EF4-FFF2-40B4-BE49-F238E27FC236}">
                  <a16:creationId xmlns:a16="http://schemas.microsoft.com/office/drawing/2014/main" id="{12DE336E-1069-4573-A21C-ACB6900CAB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0" name="Rectangle 1031">
                <a:extLst>
                  <a:ext uri="{FF2B5EF4-FFF2-40B4-BE49-F238E27FC236}">
                    <a16:creationId xmlns:a16="http://schemas.microsoft.com/office/drawing/2014/main" id="{7A9BFEC1-9EF9-443D-8029-9C21C9026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032">
                <a:extLst>
                  <a:ext uri="{FF2B5EF4-FFF2-40B4-BE49-F238E27FC236}">
                    <a16:creationId xmlns:a16="http://schemas.microsoft.com/office/drawing/2014/main" id="{21321B4B-7D09-4223-A976-F2156570D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Rectangle 1033">
              <a:extLst>
                <a:ext uri="{FF2B5EF4-FFF2-40B4-BE49-F238E27FC236}">
                  <a16:creationId xmlns:a16="http://schemas.microsoft.com/office/drawing/2014/main" id="{A9AE2E0C-B5C5-4AF9-8C4E-33C1BE187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034">
              <a:extLst>
                <a:ext uri="{FF2B5EF4-FFF2-40B4-BE49-F238E27FC236}">
                  <a16:creationId xmlns:a16="http://schemas.microsoft.com/office/drawing/2014/main" id="{425F49E9-29CE-4D9D-8C81-17AD574B5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035">
              <a:extLst>
                <a:ext uri="{FF2B5EF4-FFF2-40B4-BE49-F238E27FC236}">
                  <a16:creationId xmlns:a16="http://schemas.microsoft.com/office/drawing/2014/main" id="{BB657D89-7DA4-4D39-9874-C43E94261D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79" name="Rectangle 9">
            <a:extLst>
              <a:ext uri="{FF2B5EF4-FFF2-40B4-BE49-F238E27FC236}">
                <a16:creationId xmlns:a16="http://schemas.microsoft.com/office/drawing/2014/main" id="{467D743F-7D32-4EA1-A625-17C4EA941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80" name="Rectangle 10">
            <a:extLst>
              <a:ext uri="{FF2B5EF4-FFF2-40B4-BE49-F238E27FC236}">
                <a16:creationId xmlns:a16="http://schemas.microsoft.com/office/drawing/2014/main" id="{554DDCF5-B268-4195-8883-FB37A5537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Rectangle 1038">
            <a:extLst>
              <a:ext uri="{FF2B5EF4-FFF2-40B4-BE49-F238E27FC236}">
                <a16:creationId xmlns:a16="http://schemas.microsoft.com/office/drawing/2014/main" id="{EED37CBC-02A9-47E9-850F-201B245D37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B28066A-2963-455F-AB83-FE1D9D7F172C}" type="datetime1">
              <a:rPr lang="en-US" smtClean="0"/>
              <a:t>10/23/2018</a:t>
            </a:fld>
            <a:endParaRPr lang="en-US"/>
          </a:p>
        </p:txBody>
      </p:sp>
      <p:sp>
        <p:nvSpPr>
          <p:cNvPr id="25" name="Rectangle 1039">
            <a:extLst>
              <a:ext uri="{FF2B5EF4-FFF2-40B4-BE49-F238E27FC236}">
                <a16:creationId xmlns:a16="http://schemas.microsoft.com/office/drawing/2014/main" id="{25FBBC26-56C7-458A-9FF2-757E233BF1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26" name="Rectangle 1040">
            <a:extLst>
              <a:ext uri="{FF2B5EF4-FFF2-40B4-BE49-F238E27FC236}">
                <a16:creationId xmlns:a16="http://schemas.microsoft.com/office/drawing/2014/main" id="{53705807-B764-4860-A232-7C0B6CC17C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A7A155BD-449B-490A-B78F-FAE4BF2EC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3A09856F-AEFC-4764-8003-084E849C288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C9D76C4D-9789-4A1C-9C6A-9FE980E59D6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3E0D848C-3522-49D3-8C6B-F82D5F71A9A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E00E95BC-7D2C-4CFF-83EA-37A11A390D5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B8A361EC-2A12-4799-A79C-4B7379DAE67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44C3569C-236B-4C9F-B02F-29E48908A1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6" name="Rectangle 8">
            <a:extLst>
              <a:ext uri="{FF2B5EF4-FFF2-40B4-BE49-F238E27FC236}">
                <a16:creationId xmlns:a16="http://schemas.microsoft.com/office/drawing/2014/main" id="{65DCCC32-F272-4927-9326-C880732F4D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D8349ECD-62F2-4F1B-AB29-A947F849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4BB5DA36-17F3-4BCF-ADD8-0C971C9F5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1019" name="Rectangle 11">
            <a:extLst>
              <a:ext uri="{FF2B5EF4-FFF2-40B4-BE49-F238E27FC236}">
                <a16:creationId xmlns:a16="http://schemas.microsoft.com/office/drawing/2014/main" id="{4C39E7A5-7777-4078-A326-27DD1FE7A0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B2821B6A-DB6B-45A3-AA3C-6A1750EE1D6A}" type="datetime1">
              <a:rPr lang="en-US" smtClean="0"/>
              <a:t>10/23/2018</a:t>
            </a:fld>
            <a:endParaRPr lang="en-US"/>
          </a:p>
        </p:txBody>
      </p:sp>
      <p:sp>
        <p:nvSpPr>
          <p:cNvPr id="171020" name="Rectangle 12">
            <a:extLst>
              <a:ext uri="{FF2B5EF4-FFF2-40B4-BE49-F238E27FC236}">
                <a16:creationId xmlns:a16="http://schemas.microsoft.com/office/drawing/2014/main" id="{B9EEC291-3724-4813-B1B0-94CC927303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>
            <a:extLst>
              <a:ext uri="{FF2B5EF4-FFF2-40B4-BE49-F238E27FC236}">
                <a16:creationId xmlns:a16="http://schemas.microsoft.com/office/drawing/2014/main" id="{FDAC606B-B72E-43F8-859D-51546106A6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12EE00F-0DB1-4075-82D7-9D2CF5B9A4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011727-7334-4090-B763-DB786AF3FF27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A155BD-449B-490A-B78F-FAE4BF2ECA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5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  <p:sldLayoutId id="2147484069" r:id="rId18"/>
    <p:sldLayoutId id="2147484070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9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79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74.wmf"/><Relationship Id="rId12" Type="http://schemas.openxmlformats.org/officeDocument/2006/relationships/image" Target="../media/image78.png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5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457200"/>
            <a:ext cx="6812974" cy="142355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70909"/>
            <a:ext cx="7422573" cy="36576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8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 Integration</a:t>
            </a:r>
          </a:p>
          <a:p>
            <a:pPr algn="ctr"/>
            <a:endParaRPr lang="en-US" sz="8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  <a:p>
            <a:pPr algn="ctr"/>
            <a:r>
              <a:rPr lang="en-US" sz="8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Gauss Quadrature Rule </a:t>
            </a:r>
          </a:p>
          <a:p>
            <a:pPr algn="ctr"/>
            <a:endParaRPr lang="en-US" sz="4425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1C56B1A0-0E9F-4131-BA21-8B26DBE84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93038" cy="1143000"/>
          </a:xfrm>
        </p:spPr>
        <p:txBody>
          <a:bodyPr/>
          <a:lstStyle/>
          <a:p>
            <a:r>
              <a:rPr lang="en-US" altLang="en-US"/>
              <a:t>Basis of Gauss Quadrature</a:t>
            </a:r>
          </a:p>
        </p:txBody>
      </p:sp>
      <p:sp>
        <p:nvSpPr>
          <p:cNvPr id="8198" name="Rectangle 25">
            <a:extLst>
              <a:ext uri="{FF2B5EF4-FFF2-40B4-BE49-F238E27FC236}">
                <a16:creationId xmlns:a16="http://schemas.microsoft.com/office/drawing/2014/main" id="{59BA1BA7-B53A-4EC1-B5FA-65FE0742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3000"/>
              <a:t>Hence Two-Point Gaussian Quadrature Rule</a:t>
            </a:r>
          </a:p>
        </p:txBody>
      </p:sp>
      <p:graphicFrame>
        <p:nvGraphicFramePr>
          <p:cNvPr id="8194" name="Object 26">
            <a:extLst>
              <a:ext uri="{FF2B5EF4-FFF2-40B4-BE49-F238E27FC236}">
                <a16:creationId xmlns:a16="http://schemas.microsoft.com/office/drawing/2014/main" id="{DCFB37ED-211F-4A0E-AE57-3FE274A6CE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200400"/>
          <a:ext cx="7108825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4025880" imgH="965160" progId="Equation.3">
                  <p:embed/>
                </p:oleObj>
              </mc:Choice>
              <mc:Fallback>
                <p:oleObj name="Equation" r:id="rId4" imgW="4025880" imgH="9651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7108825" cy="208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>
            <a:extLst>
              <a:ext uri="{FF2B5EF4-FFF2-40B4-BE49-F238E27FC236}">
                <a16:creationId xmlns:a16="http://schemas.microsoft.com/office/drawing/2014/main" id="{DC9C32C8-6F47-4128-B1E3-8A19C7FC72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772400" cy="1295400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</a:rPr>
              <a:t>Higher Point Gaussian Quadrature Formulas</a:t>
            </a:r>
          </a:p>
          <a:p>
            <a:endParaRPr lang="en-US" alt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12">
            <a:extLst>
              <a:ext uri="{FF2B5EF4-FFF2-40B4-BE49-F238E27FC236}">
                <a16:creationId xmlns:a16="http://schemas.microsoft.com/office/drawing/2014/main" id="{CF533EDE-2998-4812-B229-077F1CA2E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362" y="327025"/>
            <a:ext cx="6347713" cy="1320800"/>
          </a:xfrm>
        </p:spPr>
        <p:txBody>
          <a:bodyPr/>
          <a:lstStyle/>
          <a:p>
            <a:pPr algn="ctr"/>
            <a:r>
              <a:rPr lang="en-US" altLang="en-US" sz="4000" dirty="0"/>
              <a:t>Higher Point Gaussian Quadrature Formulas</a:t>
            </a:r>
          </a:p>
        </p:txBody>
      </p:sp>
      <p:graphicFrame>
        <p:nvGraphicFramePr>
          <p:cNvPr id="9218" name="Object 14">
            <a:extLst>
              <a:ext uri="{FF2B5EF4-FFF2-40B4-BE49-F238E27FC236}">
                <a16:creationId xmlns:a16="http://schemas.microsoft.com/office/drawing/2014/main" id="{CCCA35D4-F50F-442D-9E17-445A6C45D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981200"/>
          <a:ext cx="4343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2374560" imgH="482400" progId="Equation.3">
                  <p:embed/>
                </p:oleObj>
              </mc:Choice>
              <mc:Fallback>
                <p:oleObj name="Equation" r:id="rId4" imgW="2374560" imgH="482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4343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29">
            <a:extLst>
              <a:ext uri="{FF2B5EF4-FFF2-40B4-BE49-F238E27FC236}">
                <a16:creationId xmlns:a16="http://schemas.microsoft.com/office/drawing/2014/main" id="{68646587-B0D5-4D3C-9BA0-7DD056BFB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819400"/>
            <a:ext cx="5403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is called the three-point Gauss Quadrature Rule. </a:t>
            </a:r>
          </a:p>
        </p:txBody>
      </p:sp>
      <p:sp>
        <p:nvSpPr>
          <p:cNvPr id="9225" name="Rectangle 30">
            <a:extLst>
              <a:ext uri="{FF2B5EF4-FFF2-40B4-BE49-F238E27FC236}">
                <a16:creationId xmlns:a16="http://schemas.microsoft.com/office/drawing/2014/main" id="{2EB108C9-5B0E-43ED-90D7-83151FF42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80803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The coefficients c</a:t>
            </a:r>
            <a:r>
              <a:rPr lang="en-US" altLang="en-US" sz="1900" baseline="-25000"/>
              <a:t>1</a:t>
            </a:r>
            <a:r>
              <a:rPr lang="en-US" altLang="en-US" sz="1900"/>
              <a:t>, c</a:t>
            </a:r>
            <a:r>
              <a:rPr lang="en-US" altLang="en-US" sz="1900" baseline="-25000"/>
              <a:t>2</a:t>
            </a:r>
            <a:r>
              <a:rPr lang="en-US" altLang="en-US" sz="1900"/>
              <a:t>, and c</a:t>
            </a:r>
            <a:r>
              <a:rPr lang="en-US" altLang="en-US" sz="1900" baseline="-25000"/>
              <a:t>3</a:t>
            </a:r>
            <a:r>
              <a:rPr lang="en-US" altLang="en-US" sz="1900"/>
              <a:t>, and the functional arguments x</a:t>
            </a:r>
            <a:r>
              <a:rPr lang="en-US" altLang="en-US" sz="1900" baseline="-25000"/>
              <a:t>1</a:t>
            </a:r>
            <a:r>
              <a:rPr lang="en-US" altLang="en-US" sz="1900"/>
              <a:t>, x</a:t>
            </a:r>
            <a:r>
              <a:rPr lang="en-US" altLang="en-US" sz="1900" baseline="-25000"/>
              <a:t>2</a:t>
            </a:r>
            <a:r>
              <a:rPr lang="en-US" altLang="en-US" sz="1900"/>
              <a:t>, and x</a:t>
            </a:r>
            <a:r>
              <a:rPr lang="en-US" altLang="en-US" sz="1900" baseline="-25000"/>
              <a:t>3</a:t>
            </a:r>
          </a:p>
          <a:p>
            <a:pPr algn="l"/>
            <a:r>
              <a:rPr lang="en-US" altLang="en-US" sz="1900"/>
              <a:t> </a:t>
            </a:r>
          </a:p>
        </p:txBody>
      </p:sp>
      <p:sp>
        <p:nvSpPr>
          <p:cNvPr id="9226" name="Rectangle 31">
            <a:extLst>
              <a:ext uri="{FF2B5EF4-FFF2-40B4-BE49-F238E27FC236}">
                <a16:creationId xmlns:a16="http://schemas.microsoft.com/office/drawing/2014/main" id="{91CA7314-64C6-4FE0-BE8E-EAB91F440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are calculated by assuming the formula gives exact expressions for</a:t>
            </a:r>
          </a:p>
        </p:txBody>
      </p:sp>
      <p:graphicFrame>
        <p:nvGraphicFramePr>
          <p:cNvPr id="9219" name="Object 32">
            <a:extLst>
              <a:ext uri="{FF2B5EF4-FFF2-40B4-BE49-F238E27FC236}">
                <a16:creationId xmlns:a16="http://schemas.microsoft.com/office/drawing/2014/main" id="{9C8379AE-418F-430D-BFD8-F91967400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343400"/>
          <a:ext cx="51339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6" imgW="5130800" imgH="787400" progId="Equation.3">
                  <p:embed/>
                </p:oleObj>
              </mc:Choice>
              <mc:Fallback>
                <p:oleObj name="Equation" r:id="rId6" imgW="5130800" imgH="787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51339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34">
            <a:extLst>
              <a:ext uri="{FF2B5EF4-FFF2-40B4-BE49-F238E27FC236}">
                <a16:creationId xmlns:a16="http://schemas.microsoft.com/office/drawing/2014/main" id="{BB65E6E6-3982-449F-B1C2-C383B49FA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57800"/>
            <a:ext cx="5837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General n-point rules would approximate the integral</a:t>
            </a:r>
          </a:p>
        </p:txBody>
      </p:sp>
      <p:graphicFrame>
        <p:nvGraphicFramePr>
          <p:cNvPr id="9220" name="Object 35">
            <a:extLst>
              <a:ext uri="{FF2B5EF4-FFF2-40B4-BE49-F238E27FC236}">
                <a16:creationId xmlns:a16="http://schemas.microsoft.com/office/drawing/2014/main" id="{4A25B04B-A764-4B6A-878A-010C0967DE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15000"/>
          <a:ext cx="6400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8" imgW="6400800" imgH="787400" progId="Equation.3">
                  <p:embed/>
                </p:oleObj>
              </mc:Choice>
              <mc:Fallback>
                <p:oleObj name="Equation" r:id="rId8" imgW="6400800" imgH="787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64008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37">
            <a:extLst>
              <a:ext uri="{FF2B5EF4-FFF2-40B4-BE49-F238E27FC236}">
                <a16:creationId xmlns:a16="http://schemas.microsoft.com/office/drawing/2014/main" id="{FA417100-5E0B-4865-B0C9-0141B85D7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678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integrating a fifth order polynomial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14E671A1-7BD5-4902-AE3E-55A6AB476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592263"/>
          </a:xfrm>
        </p:spPr>
        <p:txBody>
          <a:bodyPr>
            <a:normAutofit fontScale="90000"/>
          </a:bodyPr>
          <a:lstStyle/>
          <a:p>
            <a:r>
              <a:rPr lang="en-US" altLang="en-US" sz="3800"/>
              <a:t>Arguments and Weighing Factors  for n-point Gauss Quadrature Formulas</a:t>
            </a:r>
          </a:p>
        </p:txBody>
      </p:sp>
      <p:sp>
        <p:nvSpPr>
          <p:cNvPr id="10246" name="Rectangle 19">
            <a:extLst>
              <a:ext uri="{FF2B5EF4-FFF2-40B4-BE49-F238E27FC236}">
                <a16:creationId xmlns:a16="http://schemas.microsoft.com/office/drawing/2014/main" id="{85B9DB2B-CA7D-4A72-888F-D09335F8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430463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In handbooks, coefficients and</a:t>
            </a:r>
          </a:p>
        </p:txBody>
      </p:sp>
      <p:sp>
        <p:nvSpPr>
          <p:cNvPr id="10247" name="Text Box 20">
            <a:extLst>
              <a:ext uri="{FF2B5EF4-FFF2-40B4-BE49-F238E27FC236}">
                <a16:creationId xmlns:a16="http://schemas.microsoft.com/office/drawing/2014/main" id="{F760917D-6084-4DC5-A60F-86FA47252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3505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Gauss Quadrature Rule are</a:t>
            </a:r>
          </a:p>
        </p:txBody>
      </p:sp>
      <p:graphicFrame>
        <p:nvGraphicFramePr>
          <p:cNvPr id="10242" name="Object 21">
            <a:extLst>
              <a:ext uri="{FF2B5EF4-FFF2-40B4-BE49-F238E27FC236}">
                <a16:creationId xmlns:a16="http://schemas.microsoft.com/office/drawing/2014/main" id="{D8AD7AA1-05A9-41E0-9411-B89E5E039C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191000"/>
          <a:ext cx="26955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4" imgW="2692400" imgH="774700" progId="Equation.3">
                  <p:embed/>
                </p:oleObj>
              </mc:Choice>
              <mc:Fallback>
                <p:oleObj name="Equation" r:id="rId4" imgW="2692400" imgH="774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6955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23">
            <a:extLst>
              <a:ext uri="{FF2B5EF4-FFF2-40B4-BE49-F238E27FC236}">
                <a16:creationId xmlns:a16="http://schemas.microsoft.com/office/drawing/2014/main" id="{3068E3F5-8547-4DEC-964B-4C303F5F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as shown in Table 1.</a:t>
            </a:r>
          </a:p>
        </p:txBody>
      </p:sp>
      <p:graphicFrame>
        <p:nvGraphicFramePr>
          <p:cNvPr id="347515" name="Group 1403">
            <a:extLst>
              <a:ext uri="{FF2B5EF4-FFF2-40B4-BE49-F238E27FC236}">
                <a16:creationId xmlns:a16="http://schemas.microsoft.com/office/drawing/2014/main" id="{7458375A-1D55-4B6A-8245-B4D0B09B3F73}"/>
              </a:ext>
            </a:extLst>
          </p:cNvPr>
          <p:cNvGraphicFramePr>
            <a:graphicFrameLocks noGrp="1"/>
          </p:cNvGraphicFramePr>
          <p:nvPr/>
        </p:nvGraphicFramePr>
        <p:xfrm>
          <a:off x="4191000" y="2895600"/>
          <a:ext cx="4800600" cy="2882900"/>
        </p:xfrm>
        <a:graphic>
          <a:graphicData uri="http://schemas.openxmlformats.org/drawingml/2006/table">
            <a:tbl>
              <a:tblPr/>
              <a:tblGrid>
                <a:gridCol w="84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Points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Weighting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Function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Arguments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1.000000000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1.000000000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-0.577350269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0.577350269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0.555555556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0.888888889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0.555555556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-0.774596669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0.000000000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0.774596669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0.347854845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0.652145155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0.652145155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0.347854845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-0.861136312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-0.339981044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0.339981044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0.861136312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3" name="Text Box 1393">
            <a:extLst>
              <a:ext uri="{FF2B5EF4-FFF2-40B4-BE49-F238E27FC236}">
                <a16:creationId xmlns:a16="http://schemas.microsoft.com/office/drawing/2014/main" id="{5B3AC262-2B44-42BD-AE58-8720312D9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194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arguments given for n-point</a:t>
            </a:r>
          </a:p>
        </p:txBody>
      </p:sp>
      <p:sp>
        <p:nvSpPr>
          <p:cNvPr id="10274" name="Text Box 1395">
            <a:extLst>
              <a:ext uri="{FF2B5EF4-FFF2-40B4-BE49-F238E27FC236}">
                <a16:creationId xmlns:a16="http://schemas.microsoft.com/office/drawing/2014/main" id="{82D1F38A-AD5D-44E6-ABC8-547AC81C8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given for integrals</a:t>
            </a:r>
          </a:p>
        </p:txBody>
      </p:sp>
      <p:sp>
        <p:nvSpPr>
          <p:cNvPr id="10275" name="Text Box 1401">
            <a:extLst>
              <a:ext uri="{FF2B5EF4-FFF2-40B4-BE49-F238E27FC236}">
                <a16:creationId xmlns:a16="http://schemas.microsoft.com/office/drawing/2014/main" id="{48747134-3545-4E8E-917C-BBA619F3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133600"/>
            <a:ext cx="5181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500" b="1"/>
              <a:t>Table 1: Weighting factors c and function</a:t>
            </a:r>
            <a:br>
              <a:rPr lang="en-US" altLang="en-US" sz="1500" b="1"/>
            </a:br>
            <a:r>
              <a:rPr lang="en-US" altLang="en-US" sz="1500" b="1"/>
              <a:t>              arguments x used in Gauss Quadrature </a:t>
            </a:r>
            <a:br>
              <a:rPr lang="en-US" altLang="en-US" sz="1500" b="1"/>
            </a:br>
            <a:r>
              <a:rPr lang="en-US" altLang="en-US" sz="1500" b="1"/>
              <a:t>              Formulas.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10">
            <a:extLst>
              <a:ext uri="{FF2B5EF4-FFF2-40B4-BE49-F238E27FC236}">
                <a16:creationId xmlns:a16="http://schemas.microsoft.com/office/drawing/2014/main" id="{11745824-0A04-4067-82BC-D86E310CD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9" y="304800"/>
            <a:ext cx="8839201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200" dirty="0"/>
              <a:t>Arguments and Weighing Factors  for n-point Gauss Quadrature Formulas</a:t>
            </a:r>
          </a:p>
        </p:txBody>
      </p:sp>
      <p:graphicFrame>
        <p:nvGraphicFramePr>
          <p:cNvPr id="320582" name="Group 70">
            <a:extLst>
              <a:ext uri="{FF2B5EF4-FFF2-40B4-BE49-F238E27FC236}">
                <a16:creationId xmlns:a16="http://schemas.microsoft.com/office/drawing/2014/main" id="{A4FF7EB3-D430-4D63-AE46-FB826ABE1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93106"/>
              </p:ext>
            </p:extLst>
          </p:nvPr>
        </p:nvGraphicFramePr>
        <p:xfrm>
          <a:off x="1676400" y="2492376"/>
          <a:ext cx="5867399" cy="3651250"/>
        </p:xfrm>
        <a:graphic>
          <a:graphicData uri="http://schemas.openxmlformats.org/drawingml/2006/table">
            <a:tbl>
              <a:tblPr/>
              <a:tblGrid>
                <a:gridCol w="117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Points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Weighting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Function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Arguments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84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0.236926885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0.478628670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0.568888889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0.478628670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0.236926885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-0.906179846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-0.538469310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0.000000000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0.538469310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0.906179846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3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0.171324492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0.360761573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0.467913935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0.467913935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0.360761573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5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0.171324492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-0.932469514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-0.661209386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-0.2386191860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0.2386191860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0.661209386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=  0.932469514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345" name="Text Box 66">
            <a:extLst>
              <a:ext uri="{FF2B5EF4-FFF2-40B4-BE49-F238E27FC236}">
                <a16:creationId xmlns:a16="http://schemas.microsoft.com/office/drawing/2014/main" id="{7B0D7508-B58B-4FBC-96DC-320D24EE6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00200"/>
            <a:ext cx="7391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500" b="1" dirty="0"/>
              <a:t>Table 1 (cont.) : Weighting factors c and function arguments x used in 	            Gauss Quadrature Formulas.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15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2">
            <a:extLst>
              <a:ext uri="{FF2B5EF4-FFF2-40B4-BE49-F238E27FC236}">
                <a16:creationId xmlns:a16="http://schemas.microsoft.com/office/drawing/2014/main" id="{C5804C7A-6073-45C3-B139-CCFAB1035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4" y="346075"/>
            <a:ext cx="8763001" cy="1320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Arguments and Weighing Factors  for n-point Gauss Quadrature Formulas</a:t>
            </a:r>
          </a:p>
        </p:txBody>
      </p:sp>
      <p:sp>
        <p:nvSpPr>
          <p:cNvPr id="11279" name="Rectangle 185">
            <a:extLst>
              <a:ext uri="{FF2B5EF4-FFF2-40B4-BE49-F238E27FC236}">
                <a16:creationId xmlns:a16="http://schemas.microsoft.com/office/drawing/2014/main" id="{8304FD07-4606-417F-8D7F-3F271760F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30130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So if the table is given for </a:t>
            </a:r>
          </a:p>
        </p:txBody>
      </p:sp>
      <p:graphicFrame>
        <p:nvGraphicFramePr>
          <p:cNvPr id="11266" name="Object 186">
            <a:extLst>
              <a:ext uri="{FF2B5EF4-FFF2-40B4-BE49-F238E27FC236}">
                <a16:creationId xmlns:a16="http://schemas.microsoft.com/office/drawing/2014/main" id="{775183D1-DE3D-486A-8CD6-5B5E0CCFA7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1905000"/>
          <a:ext cx="1143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4" imgW="1143000" imgH="774700" progId="Equation.3">
                  <p:embed/>
                </p:oleObj>
              </mc:Choice>
              <mc:Fallback>
                <p:oleObj name="Equation" r:id="rId4" imgW="1143000" imgH="774700" progId="Equation.3">
                  <p:embed/>
                  <p:pic>
                    <p:nvPicPr>
                      <p:cNvPr id="0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05000"/>
                        <a:ext cx="1143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Rectangle 188">
            <a:extLst>
              <a:ext uri="{FF2B5EF4-FFF2-40B4-BE49-F238E27FC236}">
                <a16:creationId xmlns:a16="http://schemas.microsoft.com/office/drawing/2014/main" id="{62E2A730-E854-4680-9952-E00191C1A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057400"/>
            <a:ext cx="34305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integrals, how does one solve </a:t>
            </a:r>
          </a:p>
        </p:txBody>
      </p:sp>
      <p:graphicFrame>
        <p:nvGraphicFramePr>
          <p:cNvPr id="11267" name="Object 189">
            <a:extLst>
              <a:ext uri="{FF2B5EF4-FFF2-40B4-BE49-F238E27FC236}">
                <a16:creationId xmlns:a16="http://schemas.microsoft.com/office/drawing/2014/main" id="{6B96B415-CAEE-4D5A-AA61-7A40DC318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514600"/>
          <a:ext cx="11334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6" imgW="1130300" imgH="787400" progId="Equation.3">
                  <p:embed/>
                </p:oleObj>
              </mc:Choice>
              <mc:Fallback>
                <p:oleObj name="Equation" r:id="rId6" imgW="1130300" imgH="787400" progId="Equation.3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11334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Rectangle 191">
            <a:extLst>
              <a:ext uri="{FF2B5EF4-FFF2-40B4-BE49-F238E27FC236}">
                <a16:creationId xmlns:a16="http://schemas.microsoft.com/office/drawing/2014/main" id="{93F582E3-C42A-4E43-9B3D-85D06C8A7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667000"/>
            <a:ext cx="374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? </a:t>
            </a:r>
          </a:p>
        </p:txBody>
      </p:sp>
      <p:sp>
        <p:nvSpPr>
          <p:cNvPr id="11282" name="Rectangle 192">
            <a:extLst>
              <a:ext uri="{FF2B5EF4-FFF2-40B4-BE49-F238E27FC236}">
                <a16:creationId xmlns:a16="http://schemas.microsoft.com/office/drawing/2014/main" id="{6E209142-D393-4B8C-949B-EDE3D1DEC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5475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The answer lies in that any integral with limits of </a:t>
            </a:r>
          </a:p>
        </p:txBody>
      </p:sp>
      <p:graphicFrame>
        <p:nvGraphicFramePr>
          <p:cNvPr id="11268" name="Object 193">
            <a:extLst>
              <a:ext uri="{FF2B5EF4-FFF2-40B4-BE49-F238E27FC236}">
                <a16:creationId xmlns:a16="http://schemas.microsoft.com/office/drawing/2014/main" id="{D23A09FB-252F-4422-A87C-0FBA0DB249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2667000"/>
          <a:ext cx="6477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8" imgW="647700" imgH="368300" progId="Equation.3">
                  <p:embed/>
                </p:oleObj>
              </mc:Choice>
              <mc:Fallback>
                <p:oleObj name="Equation" r:id="rId8" imgW="647700" imgH="368300" progId="Equation.3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667000"/>
                        <a:ext cx="6477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Rectangle 195">
            <a:extLst>
              <a:ext uri="{FF2B5EF4-FFF2-40B4-BE49-F238E27FC236}">
                <a16:creationId xmlns:a16="http://schemas.microsoft.com/office/drawing/2014/main" id="{01D53288-FE87-4BB9-86FF-F01F6DD79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4957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can be converted into an integral with limits </a:t>
            </a:r>
          </a:p>
        </p:txBody>
      </p:sp>
      <p:graphicFrame>
        <p:nvGraphicFramePr>
          <p:cNvPr id="11269" name="Object 196">
            <a:extLst>
              <a:ext uri="{FF2B5EF4-FFF2-40B4-BE49-F238E27FC236}">
                <a16:creationId xmlns:a16="http://schemas.microsoft.com/office/drawing/2014/main" id="{71A2D258-3AF2-4CCD-AB7F-1C80E22CDA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352800"/>
          <a:ext cx="752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0" imgW="749300" imgH="368300" progId="Equation.3">
                  <p:embed/>
                </p:oleObj>
              </mc:Choice>
              <mc:Fallback>
                <p:oleObj name="Equation" r:id="rId10" imgW="749300" imgH="368300" progId="Equation.3">
                  <p:embed/>
                  <p:pic>
                    <p:nvPicPr>
                      <p:cNvPr id="0" name="Object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52800"/>
                        <a:ext cx="7524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Rectangle 198">
            <a:extLst>
              <a:ext uri="{FF2B5EF4-FFF2-40B4-BE49-F238E27FC236}">
                <a16:creationId xmlns:a16="http://schemas.microsoft.com/office/drawing/2014/main" id="{95574327-DD17-43A8-9509-807DC2843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352800"/>
            <a:ext cx="5889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Let </a:t>
            </a:r>
          </a:p>
        </p:txBody>
      </p:sp>
      <p:graphicFrame>
        <p:nvGraphicFramePr>
          <p:cNvPr id="11270" name="Object 199">
            <a:extLst>
              <a:ext uri="{FF2B5EF4-FFF2-40B4-BE49-F238E27FC236}">
                <a16:creationId xmlns:a16="http://schemas.microsoft.com/office/drawing/2014/main" id="{9643BF79-3B21-4F54-A8D7-8D545F2B2E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038600"/>
          <a:ext cx="12573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2" imgW="1257300" imgH="241300" progId="Equation.3">
                  <p:embed/>
                </p:oleObj>
              </mc:Choice>
              <mc:Fallback>
                <p:oleObj name="Equation" r:id="rId12" imgW="1257300" imgH="241300" progId="Equation.3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038600"/>
                        <a:ext cx="12573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5" name="Group 216">
            <a:extLst>
              <a:ext uri="{FF2B5EF4-FFF2-40B4-BE49-F238E27FC236}">
                <a16:creationId xmlns:a16="http://schemas.microsoft.com/office/drawing/2014/main" id="{41380BAB-EB28-468D-8616-C37D89B085D8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495800"/>
            <a:ext cx="3038475" cy="914400"/>
            <a:chOff x="528" y="2784"/>
            <a:chExt cx="1914" cy="576"/>
          </a:xfrm>
        </p:grpSpPr>
        <p:grpSp>
          <p:nvGrpSpPr>
            <p:cNvPr id="11287" name="Group 215">
              <a:extLst>
                <a:ext uri="{FF2B5EF4-FFF2-40B4-BE49-F238E27FC236}">
                  <a16:creationId xmlns:a16="http://schemas.microsoft.com/office/drawing/2014/main" id="{F475A87C-B650-4ACF-AD59-6670609CE4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2784"/>
              <a:ext cx="1902" cy="576"/>
              <a:chOff x="528" y="2784"/>
              <a:chExt cx="1902" cy="576"/>
            </a:xfrm>
          </p:grpSpPr>
          <p:sp>
            <p:nvSpPr>
              <p:cNvPr id="11288" name="Text Box 201">
                <a:extLst>
                  <a:ext uri="{FF2B5EF4-FFF2-40B4-BE49-F238E27FC236}">
                    <a16:creationId xmlns:a16="http://schemas.microsoft.com/office/drawing/2014/main" id="{ADDC4BBE-408A-4EF0-BC32-1978532017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13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900"/>
                  <a:t>If                 then</a:t>
                </a:r>
              </a:p>
            </p:txBody>
          </p:sp>
          <p:graphicFrame>
            <p:nvGraphicFramePr>
              <p:cNvPr id="11273" name="Object 202">
                <a:extLst>
                  <a:ext uri="{FF2B5EF4-FFF2-40B4-BE49-F238E27FC236}">
                    <a16:creationId xmlns:a16="http://schemas.microsoft.com/office/drawing/2014/main" id="{F26F5D09-BABA-459F-AE9F-6167165AA43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4" y="2880"/>
              <a:ext cx="456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56" name="Equation" r:id="rId14" imgW="723586" imgH="228501" progId="Equation.3">
                      <p:embed/>
                    </p:oleObj>
                  </mc:Choice>
                  <mc:Fallback>
                    <p:oleObj name="Equation" r:id="rId14" imgW="723586" imgH="228501" progId="Equation.3">
                      <p:embed/>
                      <p:pic>
                        <p:nvPicPr>
                          <p:cNvPr id="0" name="Object 2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2880"/>
                            <a:ext cx="456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4" name="Object 204">
                <a:extLst>
                  <a:ext uri="{FF2B5EF4-FFF2-40B4-BE49-F238E27FC236}">
                    <a16:creationId xmlns:a16="http://schemas.microsoft.com/office/drawing/2014/main" id="{FDFCC489-5BC7-4BC1-90BA-F5CEC3A9CAC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68" y="2832"/>
              <a:ext cx="462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57" name="Equation" r:id="rId16" imgW="736600" imgH="279400" progId="Equation.3">
                      <p:embed/>
                    </p:oleObj>
                  </mc:Choice>
                  <mc:Fallback>
                    <p:oleObj name="Equation" r:id="rId16" imgW="736600" imgH="279400" progId="Equation.3">
                      <p:embed/>
                      <p:pic>
                        <p:nvPicPr>
                          <p:cNvPr id="0" name="Object 2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2832"/>
                            <a:ext cx="462" cy="17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89" name="Group 214">
                <a:extLst>
                  <a:ext uri="{FF2B5EF4-FFF2-40B4-BE49-F238E27FC236}">
                    <a16:creationId xmlns:a16="http://schemas.microsoft.com/office/drawing/2014/main" id="{2F779855-4092-4695-A750-A270682F93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3120"/>
                <a:ext cx="1392" cy="240"/>
                <a:chOff x="528" y="3120"/>
                <a:chExt cx="1392" cy="240"/>
              </a:xfrm>
            </p:grpSpPr>
            <p:graphicFrame>
              <p:nvGraphicFramePr>
                <p:cNvPr id="11275" name="Object 206">
                  <a:extLst>
                    <a:ext uri="{FF2B5EF4-FFF2-40B4-BE49-F238E27FC236}">
                      <a16:creationId xmlns:a16="http://schemas.microsoft.com/office/drawing/2014/main" id="{76D06E9A-F458-4A32-AE9A-C5CB57F4BF2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864" y="3168"/>
                <a:ext cx="450" cy="1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58" name="Equation" r:id="rId18" imgW="710891" imgH="304668" progId="Equation.3">
                        <p:embed/>
                      </p:oleObj>
                    </mc:Choice>
                    <mc:Fallback>
                      <p:oleObj name="Equation" r:id="rId18" imgW="710891" imgH="304668" progId="Equation.3">
                        <p:embed/>
                        <p:pic>
                          <p:nvPicPr>
                            <p:cNvPr id="0" name="Object 20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64" y="3168"/>
                              <a:ext cx="450" cy="19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90" name="Text Box 208">
                  <a:extLst>
                    <a:ext uri="{FF2B5EF4-FFF2-40B4-BE49-F238E27FC236}">
                      <a16:creationId xmlns:a16="http://schemas.microsoft.com/office/drawing/2014/main" id="{66B4E707-F86A-40A5-B0DC-1025BE9472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" y="3120"/>
                  <a:ext cx="13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en-US" sz="1900"/>
                    <a:t>If                 then</a:t>
                  </a:r>
                </a:p>
              </p:txBody>
            </p:sp>
          </p:grpSp>
        </p:grpSp>
        <p:graphicFrame>
          <p:nvGraphicFramePr>
            <p:cNvPr id="11272" name="Object 209">
              <a:extLst>
                <a:ext uri="{FF2B5EF4-FFF2-40B4-BE49-F238E27FC236}">
                  <a16:creationId xmlns:a16="http://schemas.microsoft.com/office/drawing/2014/main" id="{B0F35B3C-C967-4A7E-82C3-54F3403341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3120"/>
            <a:ext cx="47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9" name="Equation" r:id="rId20" imgW="748975" imgH="342751" progId="Equation.3">
                    <p:embed/>
                  </p:oleObj>
                </mc:Choice>
                <mc:Fallback>
                  <p:oleObj name="Equation" r:id="rId20" imgW="748975" imgH="342751" progId="Equation.3">
                    <p:embed/>
                    <p:pic>
                      <p:nvPicPr>
                        <p:cNvPr id="0" name="Object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120"/>
                          <a:ext cx="474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6" name="Text Box 211">
            <a:extLst>
              <a:ext uri="{FF2B5EF4-FFF2-40B4-BE49-F238E27FC236}">
                <a16:creationId xmlns:a16="http://schemas.microsoft.com/office/drawing/2014/main" id="{4BF771C5-4228-4F23-A96E-E16BB3E44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4400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Such that:</a:t>
            </a:r>
          </a:p>
        </p:txBody>
      </p:sp>
      <p:graphicFrame>
        <p:nvGraphicFramePr>
          <p:cNvPr id="11271" name="Object 212">
            <a:extLst>
              <a:ext uri="{FF2B5EF4-FFF2-40B4-BE49-F238E27FC236}">
                <a16:creationId xmlns:a16="http://schemas.microsoft.com/office/drawing/2014/main" id="{2E47BE26-80B5-4DB1-8A9F-72426DA8D0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33850"/>
              </p:ext>
            </p:extLst>
          </p:nvPr>
        </p:nvGraphicFramePr>
        <p:xfrm>
          <a:off x="6765348" y="4495800"/>
          <a:ext cx="1181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22" imgW="1180588" imgH="723586" progId="Equation.3">
                  <p:embed/>
                </p:oleObj>
              </mc:Choice>
              <mc:Fallback>
                <p:oleObj name="Equation" r:id="rId22" imgW="1180588" imgH="723586" progId="Equation.3">
                  <p:embed/>
                  <p:pic>
                    <p:nvPicPr>
                      <p:cNvPr id="0" name="Object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348" y="4495800"/>
                        <a:ext cx="1181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2">
            <a:extLst>
              <a:ext uri="{FF2B5EF4-FFF2-40B4-BE49-F238E27FC236}">
                <a16:creationId xmlns:a16="http://schemas.microsoft.com/office/drawing/2014/main" id="{D17B4C12-2531-4EEB-8F52-0B630357E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10600" cy="1447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Arguments and Weighing Factors  for n-point Gauss Quadrature Formulas</a:t>
            </a:r>
          </a:p>
        </p:txBody>
      </p:sp>
      <p:graphicFrame>
        <p:nvGraphicFramePr>
          <p:cNvPr id="12290" name="Object 11">
            <a:extLst>
              <a:ext uri="{FF2B5EF4-FFF2-40B4-BE49-F238E27FC236}">
                <a16:creationId xmlns:a16="http://schemas.microsoft.com/office/drawing/2014/main" id="{6699F8C9-1EEB-4FC7-AAE1-79C79E1B64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057400"/>
          <a:ext cx="10953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4" imgW="1091726" imgH="723586" progId="Equation.3">
                  <p:embed/>
                </p:oleObj>
              </mc:Choice>
              <mc:Fallback>
                <p:oleObj name="Equation" r:id="rId4" imgW="1091726" imgH="72358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057400"/>
                        <a:ext cx="10953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3">
            <a:extLst>
              <a:ext uri="{FF2B5EF4-FFF2-40B4-BE49-F238E27FC236}">
                <a16:creationId xmlns:a16="http://schemas.microsoft.com/office/drawing/2014/main" id="{4634F9A8-5A84-4603-BFCA-76998BEBB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Then</a:t>
            </a:r>
          </a:p>
        </p:txBody>
      </p:sp>
      <p:sp>
        <p:nvSpPr>
          <p:cNvPr id="12298" name="Text Box 14">
            <a:extLst>
              <a:ext uri="{FF2B5EF4-FFF2-40B4-BE49-F238E27FC236}">
                <a16:creationId xmlns:a16="http://schemas.microsoft.com/office/drawing/2014/main" id="{7C811805-BB8D-4EAA-934F-C45949332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0574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Hence</a:t>
            </a:r>
          </a:p>
        </p:txBody>
      </p:sp>
      <p:graphicFrame>
        <p:nvGraphicFramePr>
          <p:cNvPr id="12291" name="Object 16">
            <a:extLst>
              <a:ext uri="{FF2B5EF4-FFF2-40B4-BE49-F238E27FC236}">
                <a16:creationId xmlns:a16="http://schemas.microsoft.com/office/drawing/2014/main" id="{06B8C0B7-F264-490B-B6BF-772A5ECCF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124200"/>
          <a:ext cx="21621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6" imgW="2159000" imgH="723900" progId="Equation.3">
                  <p:embed/>
                </p:oleObj>
              </mc:Choice>
              <mc:Fallback>
                <p:oleObj name="Equation" r:id="rId6" imgW="2159000" imgH="723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24200"/>
                        <a:ext cx="21621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5">
            <a:extLst>
              <a:ext uri="{FF2B5EF4-FFF2-40B4-BE49-F238E27FC236}">
                <a16:creationId xmlns:a16="http://schemas.microsoft.com/office/drawing/2014/main" id="{24E84E6C-4E56-4719-9D13-C2AB1E52B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048000"/>
          <a:ext cx="15525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8" imgW="1548728" imgH="723586" progId="Equation.3">
                  <p:embed/>
                </p:oleObj>
              </mc:Choice>
              <mc:Fallback>
                <p:oleObj name="Equation" r:id="rId8" imgW="1548728" imgH="72358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48000"/>
                        <a:ext cx="15525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9">
            <a:extLst>
              <a:ext uri="{FF2B5EF4-FFF2-40B4-BE49-F238E27FC236}">
                <a16:creationId xmlns:a16="http://schemas.microsoft.com/office/drawing/2014/main" id="{C7DE1741-7BDE-4144-8402-6A4D896D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91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Substituting our values of x, and dx into the integral gives us</a:t>
            </a:r>
          </a:p>
        </p:txBody>
      </p:sp>
      <p:graphicFrame>
        <p:nvGraphicFramePr>
          <p:cNvPr id="12293" name="Object 20">
            <a:extLst>
              <a:ext uri="{FF2B5EF4-FFF2-40B4-BE49-F238E27FC236}">
                <a16:creationId xmlns:a16="http://schemas.microsoft.com/office/drawing/2014/main" id="{C1C0CA53-B2A3-4F3B-9C8C-2001147BBA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678350"/>
              </p:ext>
            </p:extLst>
          </p:nvPr>
        </p:nvGraphicFramePr>
        <p:xfrm>
          <a:off x="1828800" y="4800600"/>
          <a:ext cx="46497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10" imgW="2489040" imgH="482400" progId="Equation.3">
                  <p:embed/>
                </p:oleObj>
              </mc:Choice>
              <mc:Fallback>
                <p:oleObj name="Equation" r:id="rId10" imgW="2489040" imgH="482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4649788" cy="9032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>
            <a:extLst>
              <a:ext uri="{FF2B5EF4-FFF2-40B4-BE49-F238E27FC236}">
                <a16:creationId xmlns:a16="http://schemas.microsoft.com/office/drawing/2014/main" id="{03A383E8-694C-4166-91E8-3BEC119A4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13319" name="Text Box 9">
            <a:extLst>
              <a:ext uri="{FF2B5EF4-FFF2-40B4-BE49-F238E27FC236}">
                <a16:creationId xmlns:a16="http://schemas.microsoft.com/office/drawing/2014/main" id="{3A1D4A68-C00E-45F3-B18C-691289F43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87512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For an integral </a:t>
            </a:r>
          </a:p>
        </p:txBody>
      </p:sp>
      <p:sp>
        <p:nvSpPr>
          <p:cNvPr id="13320" name="Rectangle 16">
            <a:extLst>
              <a:ext uri="{FF2B5EF4-FFF2-40B4-BE49-F238E27FC236}">
                <a16:creationId xmlns:a16="http://schemas.microsoft.com/office/drawing/2014/main" id="{3885677A-0C3A-4CD8-9E8B-1A4BD5A0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687512"/>
            <a:ext cx="4667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derive the one-point Gaussian Quadrature</a:t>
            </a:r>
          </a:p>
        </p:txBody>
      </p:sp>
      <p:sp>
        <p:nvSpPr>
          <p:cNvPr id="13321" name="Text Box 17">
            <a:extLst>
              <a:ext uri="{FF2B5EF4-FFF2-40B4-BE49-F238E27FC236}">
                <a16:creationId xmlns:a16="http://schemas.microsoft.com/office/drawing/2014/main" id="{8DF4DDC8-9699-4B65-9210-F4AFCD11D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44712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Rule.</a:t>
            </a:r>
          </a:p>
        </p:txBody>
      </p:sp>
      <p:graphicFrame>
        <p:nvGraphicFramePr>
          <p:cNvPr id="13314" name="Object 29">
            <a:extLst>
              <a:ext uri="{FF2B5EF4-FFF2-40B4-BE49-F238E27FC236}">
                <a16:creationId xmlns:a16="http://schemas.microsoft.com/office/drawing/2014/main" id="{5F8243EE-393B-4E17-B284-2F8170D7A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772132"/>
              </p:ext>
            </p:extLst>
          </p:nvPr>
        </p:nvGraphicFramePr>
        <p:xfrm>
          <a:off x="2514600" y="1535112"/>
          <a:ext cx="11906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4" imgW="1193800" imgH="787400" progId="Equation.3">
                  <p:embed/>
                </p:oleObj>
              </mc:Choice>
              <mc:Fallback>
                <p:oleObj name="Equation" r:id="rId4" imgW="1193800" imgH="787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35112"/>
                        <a:ext cx="11906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31">
            <a:extLst>
              <a:ext uri="{FF2B5EF4-FFF2-40B4-BE49-F238E27FC236}">
                <a16:creationId xmlns:a16="http://schemas.microsoft.com/office/drawing/2014/main" id="{6340B2F8-8999-4732-B8E3-C0A9CC955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01912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13323" name="Rectangle 32">
            <a:extLst>
              <a:ext uri="{FF2B5EF4-FFF2-40B4-BE49-F238E27FC236}">
                <a16:creationId xmlns:a16="http://schemas.microsoft.com/office/drawing/2014/main" id="{7DBF23A5-3D3D-415D-9E4C-713AD1873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59112"/>
            <a:ext cx="47831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The one-point Gaussian Quadrature Rule is</a:t>
            </a:r>
          </a:p>
        </p:txBody>
      </p:sp>
      <p:graphicFrame>
        <p:nvGraphicFramePr>
          <p:cNvPr id="13315" name="Object 33">
            <a:extLst>
              <a:ext uri="{FF2B5EF4-FFF2-40B4-BE49-F238E27FC236}">
                <a16:creationId xmlns:a16="http://schemas.microsoft.com/office/drawing/2014/main" id="{1EBD0C98-04AA-47ED-B2AC-6A5D5B046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61159"/>
              </p:ext>
            </p:extLst>
          </p:nvPr>
        </p:nvGraphicFramePr>
        <p:xfrm>
          <a:off x="914400" y="3516312"/>
          <a:ext cx="23526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6" imgW="2349500" imgH="787400" progId="Equation.3">
                  <p:embed/>
                </p:oleObj>
              </mc:Choice>
              <mc:Fallback>
                <p:oleObj name="Equation" r:id="rId6" imgW="2349500" imgH="787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16312"/>
                        <a:ext cx="23526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Slide Number Placeholder 4">
            <a:extLst>
              <a:ext uri="{FF2B5EF4-FFF2-40B4-BE49-F238E27FC236}">
                <a16:creationId xmlns:a16="http://schemas.microsoft.com/office/drawing/2014/main" id="{96F1C659-3670-41B5-AB20-CE14C2559BFA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fld id="{CBD3E5C6-FFFB-409F-987C-FD7BC09D49F7}" type="slidenum">
              <a:rPr lang="en-US" altLang="en-US" sz="1400"/>
              <a:pPr algn="l" eaLnBrk="1" hangingPunct="1"/>
              <a:t>18</a:t>
            </a:fld>
            <a:endParaRPr lang="en-US" altLang="en-US" sz="1400"/>
          </a:p>
        </p:txBody>
      </p:sp>
      <p:sp>
        <p:nvSpPr>
          <p:cNvPr id="14344" name="Rectangle 3">
            <a:extLst>
              <a:ext uri="{FF2B5EF4-FFF2-40B4-BE49-F238E27FC236}">
                <a16:creationId xmlns:a16="http://schemas.microsoft.com/office/drawing/2014/main" id="{E15C21D1-2E05-4505-AC38-443B47182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93038" cy="1143000"/>
          </a:xfrm>
        </p:spPr>
        <p:txBody>
          <a:bodyPr/>
          <a:lstStyle/>
          <a:p>
            <a:r>
              <a:rPr lang="en-US" altLang="en-US" sz="4000"/>
              <a:t>Solution</a:t>
            </a:r>
          </a:p>
        </p:txBody>
      </p:sp>
      <p:sp>
        <p:nvSpPr>
          <p:cNvPr id="14345" name="Text Box 4">
            <a:extLst>
              <a:ext uri="{FF2B5EF4-FFF2-40B4-BE49-F238E27FC236}">
                <a16:creationId xmlns:a16="http://schemas.microsoft.com/office/drawing/2014/main" id="{76A36D11-8504-4158-9CAB-E3D1D120C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47750"/>
            <a:ext cx="71628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 dirty="0"/>
              <a:t>The two unknowns x</a:t>
            </a:r>
            <a:r>
              <a:rPr lang="en-US" altLang="en-US" sz="1900" baseline="-25000" dirty="0"/>
              <a:t>1</a:t>
            </a:r>
            <a:r>
              <a:rPr lang="en-US" altLang="en-US" sz="1900" dirty="0"/>
              <a:t>, and c</a:t>
            </a:r>
            <a:r>
              <a:rPr lang="en-US" altLang="en-US" sz="1900" baseline="-25000" dirty="0"/>
              <a:t>1</a:t>
            </a:r>
            <a:r>
              <a:rPr lang="en-US" altLang="en-US" sz="1900" dirty="0"/>
              <a:t>  are found by assuming that the formula gives exact results for integrating a general first order polynomial, </a:t>
            </a:r>
          </a:p>
        </p:txBody>
      </p:sp>
      <p:graphicFrame>
        <p:nvGraphicFramePr>
          <p:cNvPr id="14338" name="Object 5">
            <a:extLst>
              <a:ext uri="{FF2B5EF4-FFF2-40B4-BE49-F238E27FC236}">
                <a16:creationId xmlns:a16="http://schemas.microsoft.com/office/drawing/2014/main" id="{D7851C71-84F3-4315-9CF4-6771C5B5B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743200"/>
          <a:ext cx="17526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4" imgW="1028520" imgH="228600" progId="Equation.3">
                  <p:embed/>
                </p:oleObj>
              </mc:Choice>
              <mc:Fallback>
                <p:oleObj name="Equation" r:id="rId4" imgW="1028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17526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0">
            <a:extLst>
              <a:ext uri="{FF2B5EF4-FFF2-40B4-BE49-F238E27FC236}">
                <a16:creationId xmlns:a16="http://schemas.microsoft.com/office/drawing/2014/main" id="{06E48BF8-58BA-4779-9927-1284EA0DA4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3050" y="3276600"/>
          <a:ext cx="26289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6" imgW="1587240" imgH="482400" progId="Equation.3">
                  <p:embed/>
                </p:oleObj>
              </mc:Choice>
              <mc:Fallback>
                <p:oleObj name="Equation" r:id="rId6" imgW="158724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276600"/>
                        <a:ext cx="26289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9">
            <a:extLst>
              <a:ext uri="{FF2B5EF4-FFF2-40B4-BE49-F238E27FC236}">
                <a16:creationId xmlns:a16="http://schemas.microsoft.com/office/drawing/2014/main" id="{77DB99CB-080A-449C-903B-0C1639CDDF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038600"/>
          <a:ext cx="19812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8" imgW="1054080" imgH="507960" progId="Equation.3">
                  <p:embed/>
                </p:oleObj>
              </mc:Choice>
              <mc:Fallback>
                <p:oleObj name="Equation" r:id="rId8" imgW="105408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38600"/>
                        <a:ext cx="19812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8">
            <a:extLst>
              <a:ext uri="{FF2B5EF4-FFF2-40B4-BE49-F238E27FC236}">
                <a16:creationId xmlns:a16="http://schemas.microsoft.com/office/drawing/2014/main" id="{77D2E578-7FAA-4DFB-9201-F675C2CC03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257800"/>
          <a:ext cx="2819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10" imgW="1612800" imgH="482400" progId="Equation.3">
                  <p:embed/>
                </p:oleObj>
              </mc:Choice>
              <mc:Fallback>
                <p:oleObj name="Equation" r:id="rId10" imgW="161280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2819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Slide Number Placeholder 4">
            <a:extLst>
              <a:ext uri="{FF2B5EF4-FFF2-40B4-BE49-F238E27FC236}">
                <a16:creationId xmlns:a16="http://schemas.microsoft.com/office/drawing/2014/main" id="{AB1C0947-EC5C-4B31-AE79-684E6882AB9A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fld id="{CA38A7C8-3C2B-4AB7-97B5-42E68452849F}" type="slidenum">
              <a:rPr lang="en-US" altLang="en-US" sz="1400"/>
              <a:pPr algn="l" eaLnBrk="1" hangingPunct="1"/>
              <a:t>19</a:t>
            </a:fld>
            <a:endParaRPr lang="en-US" altLang="en-US" sz="1400"/>
          </a:p>
        </p:txBody>
      </p:sp>
      <p:sp>
        <p:nvSpPr>
          <p:cNvPr id="15368" name="Rectangle 2">
            <a:extLst>
              <a:ext uri="{FF2B5EF4-FFF2-40B4-BE49-F238E27FC236}">
                <a16:creationId xmlns:a16="http://schemas.microsoft.com/office/drawing/2014/main" id="{893980CA-5F44-402A-96E8-B935BEE5D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Solution</a:t>
            </a:r>
          </a:p>
        </p:txBody>
      </p:sp>
      <p:sp>
        <p:nvSpPr>
          <p:cNvPr id="15369" name="Text Box 89">
            <a:extLst>
              <a:ext uri="{FF2B5EF4-FFF2-40B4-BE49-F238E27FC236}">
                <a16:creationId xmlns:a16="http://schemas.microsoft.com/office/drawing/2014/main" id="{D7BD6911-2C14-4893-87AE-68A443F35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It follows that </a:t>
            </a:r>
          </a:p>
        </p:txBody>
      </p:sp>
      <p:graphicFrame>
        <p:nvGraphicFramePr>
          <p:cNvPr id="15362" name="Object 90">
            <a:extLst>
              <a:ext uri="{FF2B5EF4-FFF2-40B4-BE49-F238E27FC236}">
                <a16:creationId xmlns:a16="http://schemas.microsoft.com/office/drawing/2014/main" id="{FD81DE2A-8C58-4972-9360-3801FC148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590800"/>
          <a:ext cx="3048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4" imgW="1511280" imgH="482400" progId="Equation.3">
                  <p:embed/>
                </p:oleObj>
              </mc:Choice>
              <mc:Fallback>
                <p:oleObj name="Equation" r:id="rId4" imgW="1511280" imgH="4824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30480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92">
            <a:extLst>
              <a:ext uri="{FF2B5EF4-FFF2-40B4-BE49-F238E27FC236}">
                <a16:creationId xmlns:a16="http://schemas.microsoft.com/office/drawing/2014/main" id="{F577D17D-5D15-4AF6-8CCD-148B721CF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6524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Equating Equations, the two previous two expressions yield</a:t>
            </a:r>
          </a:p>
        </p:txBody>
      </p:sp>
      <p:graphicFrame>
        <p:nvGraphicFramePr>
          <p:cNvPr id="15363" name="Object 95">
            <a:extLst>
              <a:ext uri="{FF2B5EF4-FFF2-40B4-BE49-F238E27FC236}">
                <a16:creationId xmlns:a16="http://schemas.microsoft.com/office/drawing/2014/main" id="{D2194E66-15EC-48E0-8451-3C76D6283F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114800"/>
          <a:ext cx="25908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6" imgW="1485720" imgH="482400" progId="Equation.3">
                  <p:embed/>
                </p:oleObj>
              </mc:Choice>
              <mc:Fallback>
                <p:oleObj name="Equation" r:id="rId6" imgW="1485720" imgH="48240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25908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94">
            <a:extLst>
              <a:ext uri="{FF2B5EF4-FFF2-40B4-BE49-F238E27FC236}">
                <a16:creationId xmlns:a16="http://schemas.microsoft.com/office/drawing/2014/main" id="{3AE45D1B-68F5-4462-88BE-0DE4B8C08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267200"/>
          <a:ext cx="1905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8" imgW="927000" imgH="228600" progId="Equation.3">
                  <p:embed/>
                </p:oleObj>
              </mc:Choice>
              <mc:Fallback>
                <p:oleObj name="Equation" r:id="rId8" imgW="927000" imgH="22860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19050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93">
            <a:extLst>
              <a:ext uri="{FF2B5EF4-FFF2-40B4-BE49-F238E27FC236}">
                <a16:creationId xmlns:a16="http://schemas.microsoft.com/office/drawing/2014/main" id="{1DBF4D9A-2F5B-40EE-9A1F-9688A7536C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8763" y="4267200"/>
          <a:ext cx="24336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10" imgW="1168200" imgH="228600" progId="Equation.3">
                  <p:embed/>
                </p:oleObj>
              </mc:Choice>
              <mc:Fallback>
                <p:oleObj name="Equation" r:id="rId10" imgW="1168200" imgH="2286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4267200"/>
                        <a:ext cx="243363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>
            <a:extLst>
              <a:ext uri="{FF2B5EF4-FFF2-40B4-BE49-F238E27FC236}">
                <a16:creationId xmlns:a16="http://schemas.microsoft.com/office/drawing/2014/main" id="{B1C6B6E6-250B-4058-8E31-9A5EECB88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013" y="92075"/>
            <a:ext cx="7793037" cy="686270"/>
          </a:xfrm>
        </p:spPr>
        <p:txBody>
          <a:bodyPr/>
          <a:lstStyle/>
          <a:p>
            <a:pPr algn="ctr"/>
            <a:r>
              <a:rPr lang="en-US" altLang="en-US" dirty="0"/>
              <a:t>What is Integration?</a:t>
            </a:r>
          </a:p>
        </p:txBody>
      </p:sp>
      <p:graphicFrame>
        <p:nvGraphicFramePr>
          <p:cNvPr id="1026" name="Object 121">
            <a:extLst>
              <a:ext uri="{FF2B5EF4-FFF2-40B4-BE49-F238E27FC236}">
                <a16:creationId xmlns:a16="http://schemas.microsoft.com/office/drawing/2014/main" id="{25564373-0351-462C-844D-3155A1CB9BA5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8611285"/>
              </p:ext>
            </p:extLst>
          </p:nvPr>
        </p:nvGraphicFramePr>
        <p:xfrm>
          <a:off x="1066800" y="2811463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4" imgW="1587240" imgH="838080" progId="Equation.3">
                  <p:embed/>
                </p:oleObj>
              </mc:Choice>
              <mc:Fallback>
                <p:oleObj name="Equation" r:id="rId4" imgW="1587240" imgH="83808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1463"/>
                        <a:ext cx="1587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3">
            <a:extLst>
              <a:ext uri="{FF2B5EF4-FFF2-40B4-BE49-F238E27FC236}">
                <a16:creationId xmlns:a16="http://schemas.microsoft.com/office/drawing/2014/main" id="{317EB887-7E48-4A56-BDF0-E81BFD7274C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288003"/>
            <a:ext cx="2514600" cy="83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	</a:t>
            </a:r>
            <a:r>
              <a:rPr lang="en-US" altLang="en-US" sz="2100" b="1">
                <a:cs typeface="Times New Roman" panose="02020603050405020304" pitchFamily="18" charset="0"/>
              </a:rPr>
              <a:t>Integration</a:t>
            </a:r>
          </a:p>
        </p:txBody>
      </p:sp>
      <p:sp>
        <p:nvSpPr>
          <p:cNvPr id="1032" name="Rectangle 123">
            <a:extLst>
              <a:ext uri="{FF2B5EF4-FFF2-40B4-BE49-F238E27FC236}">
                <a16:creationId xmlns:a16="http://schemas.microsoft.com/office/drawing/2014/main" id="{4D2E654A-7777-4DC0-874B-F63769AE9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1403"/>
            <a:ext cx="3276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The process of measuring the area under a curve.</a:t>
            </a:r>
          </a:p>
        </p:txBody>
      </p:sp>
      <p:sp>
        <p:nvSpPr>
          <p:cNvPr id="1033" name="Text Box 124">
            <a:extLst>
              <a:ext uri="{FF2B5EF4-FFF2-40B4-BE49-F238E27FC236}">
                <a16:creationId xmlns:a16="http://schemas.microsoft.com/office/drawing/2014/main" id="{43A6EE64-9FEF-4AE1-B681-AC4740A00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55003"/>
            <a:ext cx="34290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Where: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 i="1"/>
              <a:t>f(x) </a:t>
            </a:r>
            <a:r>
              <a:rPr lang="en-US" altLang="en-US" sz="1900"/>
              <a:t>is the integrand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a= lower limit of integration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b= upper limit of integration</a:t>
            </a:r>
            <a:endParaRPr lang="en-US" altLang="en-US" sz="1900" i="1"/>
          </a:p>
        </p:txBody>
      </p:sp>
      <p:sp>
        <p:nvSpPr>
          <p:cNvPr id="1034" name="Line 330">
            <a:extLst>
              <a:ext uri="{FF2B5EF4-FFF2-40B4-BE49-F238E27FC236}">
                <a16:creationId xmlns:a16="http://schemas.microsoft.com/office/drawing/2014/main" id="{7D0AF77E-3E88-443D-92AE-C8312ECF7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4588" y="5067841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331">
            <a:extLst>
              <a:ext uri="{FF2B5EF4-FFF2-40B4-BE49-F238E27FC236}">
                <a16:creationId xmlns:a16="http://schemas.microsoft.com/office/drawing/2014/main" id="{0FB395C3-6163-4572-898D-5BF6AFCA5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6963" y="5067841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6" name="Group 334">
            <a:extLst>
              <a:ext uri="{FF2B5EF4-FFF2-40B4-BE49-F238E27FC236}">
                <a16:creationId xmlns:a16="http://schemas.microsoft.com/office/drawing/2014/main" id="{66144997-B77E-416C-BADD-73528AB29B83}"/>
              </a:ext>
            </a:extLst>
          </p:cNvPr>
          <p:cNvGrpSpPr>
            <a:grpSpLocks/>
          </p:cNvGrpSpPr>
          <p:nvPr/>
        </p:nvGrpSpPr>
        <p:grpSpPr bwMode="auto">
          <a:xfrm>
            <a:off x="4022725" y="3199353"/>
            <a:ext cx="931863" cy="1868488"/>
            <a:chOff x="2160" y="7710"/>
            <a:chExt cx="1620" cy="3271"/>
          </a:xfrm>
        </p:grpSpPr>
        <p:sp>
          <p:nvSpPr>
            <p:cNvPr id="1073" name="Line 335">
              <a:extLst>
                <a:ext uri="{FF2B5EF4-FFF2-40B4-BE49-F238E27FC236}">
                  <a16:creationId xmlns:a16="http://schemas.microsoft.com/office/drawing/2014/main" id="{61DB5009-6BFC-40FA-AB14-1FF11B549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98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336">
              <a:extLst>
                <a:ext uri="{FF2B5EF4-FFF2-40B4-BE49-F238E27FC236}">
                  <a16:creationId xmlns:a16="http://schemas.microsoft.com/office/drawing/2014/main" id="{96E57E0C-E5B0-4C70-8569-09ECEB04F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4" y="7710"/>
              <a:ext cx="14" cy="3271"/>
            </a:xfrm>
            <a:custGeom>
              <a:avLst/>
              <a:gdLst>
                <a:gd name="T0" fmla="*/ 14 w 14"/>
                <a:gd name="T1" fmla="*/ 3271 h 3271"/>
                <a:gd name="T2" fmla="*/ 0 w 14"/>
                <a:gd name="T3" fmla="*/ 0 h 3271"/>
                <a:gd name="T4" fmla="*/ 0 60000 65536"/>
                <a:gd name="T5" fmla="*/ 0 60000 65536"/>
                <a:gd name="T6" fmla="*/ 0 w 14"/>
                <a:gd name="T7" fmla="*/ 0 h 3271"/>
                <a:gd name="T8" fmla="*/ 14 w 14"/>
                <a:gd name="T9" fmla="*/ 3271 h 32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271">
                  <a:moveTo>
                    <a:pt x="14" y="3271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7" name="Text Box 345">
            <a:extLst>
              <a:ext uri="{FF2B5EF4-FFF2-40B4-BE49-F238E27FC236}">
                <a16:creationId xmlns:a16="http://schemas.microsoft.com/office/drawing/2014/main" id="{A93C59E9-1CF0-4610-B622-0E7A2E49B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1364203"/>
            <a:ext cx="184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endParaRPr lang="en-US" altLang="en-US" sz="1900"/>
          </a:p>
        </p:txBody>
      </p:sp>
      <p:grpSp>
        <p:nvGrpSpPr>
          <p:cNvPr id="1038" name="Group 376">
            <a:extLst>
              <a:ext uri="{FF2B5EF4-FFF2-40B4-BE49-F238E27FC236}">
                <a16:creationId xmlns:a16="http://schemas.microsoft.com/office/drawing/2014/main" id="{3F67878A-FA5E-4DAC-BA85-A674F7E5F93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570578"/>
            <a:ext cx="5229225" cy="3908425"/>
            <a:chOff x="2064" y="1426"/>
            <a:chExt cx="3294" cy="2462"/>
          </a:xfrm>
        </p:grpSpPr>
        <p:sp>
          <p:nvSpPr>
            <p:cNvPr id="1045" name="Line 339">
              <a:extLst>
                <a:ext uri="{FF2B5EF4-FFF2-40B4-BE49-F238E27FC236}">
                  <a16:creationId xmlns:a16="http://schemas.microsoft.com/office/drawing/2014/main" id="{C5BB2445-5837-44AF-8BD9-928C104FFA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90" y="1555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40">
              <a:extLst>
                <a:ext uri="{FF2B5EF4-FFF2-40B4-BE49-F238E27FC236}">
                  <a16:creationId xmlns:a16="http://schemas.microsoft.com/office/drawing/2014/main" id="{7B7CDA3C-9D80-4264-A520-E19B072E1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906"/>
              <a:ext cx="2136" cy="1723"/>
            </a:xfrm>
            <a:custGeom>
              <a:avLst/>
              <a:gdLst>
                <a:gd name="T0" fmla="*/ 0 w 5897"/>
                <a:gd name="T1" fmla="*/ 80 h 4785"/>
                <a:gd name="T2" fmla="*/ 15 w 5897"/>
                <a:gd name="T3" fmla="*/ 26 h 4785"/>
                <a:gd name="T4" fmla="*/ 64 w 5897"/>
                <a:gd name="T5" fmla="*/ 27 h 4785"/>
                <a:gd name="T6" fmla="*/ 101 w 5897"/>
                <a:gd name="T7" fmla="*/ 0 h 47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97"/>
                <a:gd name="T13" fmla="*/ 0 h 4785"/>
                <a:gd name="T14" fmla="*/ 5897 w 5897"/>
                <a:gd name="T15" fmla="*/ 4785 h 47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97" h="4785">
                  <a:moveTo>
                    <a:pt x="0" y="4785"/>
                  </a:moveTo>
                  <a:cubicBezTo>
                    <a:pt x="145" y="4243"/>
                    <a:pt x="247" y="2057"/>
                    <a:pt x="872" y="1530"/>
                  </a:cubicBezTo>
                  <a:cubicBezTo>
                    <a:pt x="1497" y="1003"/>
                    <a:pt x="2915" y="1875"/>
                    <a:pt x="3752" y="1620"/>
                  </a:cubicBezTo>
                  <a:cubicBezTo>
                    <a:pt x="4589" y="1365"/>
                    <a:pt x="5450" y="337"/>
                    <a:pt x="58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Line 341">
              <a:extLst>
                <a:ext uri="{FF2B5EF4-FFF2-40B4-BE49-F238E27FC236}">
                  <a16:creationId xmlns:a16="http://schemas.microsoft.com/office/drawing/2014/main" id="{6EE53765-717E-47E8-943C-BC6D66D88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8" y="1679"/>
              <a:ext cx="326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Text Box 342">
              <a:extLst>
                <a:ext uri="{FF2B5EF4-FFF2-40B4-BE49-F238E27FC236}">
                  <a16:creationId xmlns:a16="http://schemas.microsoft.com/office/drawing/2014/main" id="{EFCF1853-EA8B-47B6-A8DC-071C849E09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488"/>
              <a:ext cx="32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200" i="1"/>
                <a:t>f(x)</a:t>
              </a:r>
              <a:endParaRPr lang="en-US" altLang="en-US" sz="1900"/>
            </a:p>
          </p:txBody>
        </p:sp>
        <p:sp>
          <p:nvSpPr>
            <p:cNvPr id="1049" name="Text Box 343">
              <a:extLst>
                <a:ext uri="{FF2B5EF4-FFF2-40B4-BE49-F238E27FC236}">
                  <a16:creationId xmlns:a16="http://schemas.microsoft.com/office/drawing/2014/main" id="{0F7B5C0B-0705-4E23-A880-AFB977586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2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/>
              <a:r>
                <a:rPr lang="en-US" altLang="en-US" sz="1200" i="1"/>
                <a:t>a</a:t>
              </a:r>
              <a:endParaRPr lang="en-US" altLang="en-US" sz="1900"/>
            </a:p>
          </p:txBody>
        </p:sp>
        <p:sp>
          <p:nvSpPr>
            <p:cNvPr id="1050" name="Text Box 344">
              <a:extLst>
                <a:ext uri="{FF2B5EF4-FFF2-40B4-BE49-F238E27FC236}">
                  <a16:creationId xmlns:a16="http://schemas.microsoft.com/office/drawing/2014/main" id="{07457772-87C7-4C64-81B7-23345D529A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/>
              <a:r>
                <a:rPr lang="en-US" altLang="en-US" sz="1200" i="1"/>
                <a:t>b</a:t>
              </a:r>
              <a:endParaRPr lang="en-US" altLang="en-US" sz="1900"/>
            </a:p>
          </p:txBody>
        </p:sp>
        <p:sp>
          <p:nvSpPr>
            <p:cNvPr id="1051" name="Text Box 346">
              <a:extLst>
                <a:ext uri="{FF2B5EF4-FFF2-40B4-BE49-F238E27FC236}">
                  <a16:creationId xmlns:a16="http://schemas.microsoft.com/office/drawing/2014/main" id="{ABEE2275-727A-409F-8763-E87ADB8331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55"/>
              <a:ext cx="19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/>
              <a:r>
                <a:rPr lang="en-US" altLang="en-US" sz="1200" i="1"/>
                <a:t>y</a:t>
              </a:r>
              <a:endParaRPr lang="en-US" altLang="en-US" sz="1900"/>
            </a:p>
          </p:txBody>
        </p:sp>
        <p:sp>
          <p:nvSpPr>
            <p:cNvPr id="1052" name="Text Box 347">
              <a:extLst>
                <a:ext uri="{FF2B5EF4-FFF2-40B4-BE49-F238E27FC236}">
                  <a16:creationId xmlns:a16="http://schemas.microsoft.com/office/drawing/2014/main" id="{34448B02-8F10-4B90-BDBE-EF2E70CFC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4" y="3694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/>
              <a:r>
                <a:rPr lang="en-US" altLang="en-US" sz="1200" i="1"/>
                <a:t>x</a:t>
              </a:r>
              <a:endParaRPr lang="en-US" altLang="en-US" sz="1900"/>
            </a:p>
          </p:txBody>
        </p:sp>
        <p:sp>
          <p:nvSpPr>
            <p:cNvPr id="1053" name="Rectangle 348">
              <a:extLst>
                <a:ext uri="{FF2B5EF4-FFF2-40B4-BE49-F238E27FC236}">
                  <a16:creationId xmlns:a16="http://schemas.microsoft.com/office/drawing/2014/main" id="{D89232BC-DC91-4EBF-9AF2-C8E3B929D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" y="1426"/>
              <a:ext cx="195" cy="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Line 349">
              <a:extLst>
                <a:ext uri="{FF2B5EF4-FFF2-40B4-BE49-F238E27FC236}">
                  <a16:creationId xmlns:a16="http://schemas.microsoft.com/office/drawing/2014/main" id="{AA9AC441-449E-4491-839F-CB0285AD3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2" y="362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5" name="Group 350">
              <a:extLst>
                <a:ext uri="{FF2B5EF4-FFF2-40B4-BE49-F238E27FC236}">
                  <a16:creationId xmlns:a16="http://schemas.microsoft.com/office/drawing/2014/main" id="{976428B9-3369-4317-95E7-2990A9040B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7" y="2128"/>
              <a:ext cx="1598" cy="1501"/>
              <a:chOff x="3780" y="6810"/>
              <a:chExt cx="4411" cy="4170"/>
            </a:xfrm>
          </p:grpSpPr>
          <p:grpSp>
            <p:nvGrpSpPr>
              <p:cNvPr id="1056" name="Group 351">
                <a:extLst>
                  <a:ext uri="{FF2B5EF4-FFF2-40B4-BE49-F238E27FC236}">
                    <a16:creationId xmlns:a16="http://schemas.microsoft.com/office/drawing/2014/main" id="{B9B45C24-6D5F-4423-B22A-75BD78B11A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80" y="7125"/>
                <a:ext cx="4411" cy="3855"/>
                <a:chOff x="3780" y="7125"/>
                <a:chExt cx="4411" cy="3855"/>
              </a:xfrm>
            </p:grpSpPr>
            <p:grpSp>
              <p:nvGrpSpPr>
                <p:cNvPr id="1058" name="Group 352">
                  <a:extLst>
                    <a:ext uri="{FF2B5EF4-FFF2-40B4-BE49-F238E27FC236}">
                      <a16:creationId xmlns:a16="http://schemas.microsoft.com/office/drawing/2014/main" id="{B8279123-DE6C-4F81-BF73-15670DFABB7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0" y="7125"/>
                  <a:ext cx="4411" cy="3855"/>
                  <a:chOff x="3780" y="7125"/>
                  <a:chExt cx="4411" cy="3855"/>
                </a:xfrm>
              </p:grpSpPr>
              <p:grpSp>
                <p:nvGrpSpPr>
                  <p:cNvPr id="1060" name="Group 353">
                    <a:extLst>
                      <a:ext uri="{FF2B5EF4-FFF2-40B4-BE49-F238E27FC236}">
                        <a16:creationId xmlns:a16="http://schemas.microsoft.com/office/drawing/2014/main" id="{BB7A0397-6372-426D-A6E0-9EBCD1E19C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80" y="7125"/>
                    <a:ext cx="4411" cy="3855"/>
                    <a:chOff x="3780" y="7125"/>
                    <a:chExt cx="4411" cy="3855"/>
                  </a:xfrm>
                </p:grpSpPr>
                <p:grpSp>
                  <p:nvGrpSpPr>
                    <p:cNvPr id="1062" name="Group 354">
                      <a:extLst>
                        <a:ext uri="{FF2B5EF4-FFF2-40B4-BE49-F238E27FC236}">
                          <a16:creationId xmlns:a16="http://schemas.microsoft.com/office/drawing/2014/main" id="{833550D7-8ED1-417E-817E-ABFF44361E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80" y="7125"/>
                      <a:ext cx="4411" cy="3855"/>
                      <a:chOff x="3780" y="7125"/>
                      <a:chExt cx="4411" cy="3855"/>
                    </a:xfrm>
                  </p:grpSpPr>
                  <p:grpSp>
                    <p:nvGrpSpPr>
                      <p:cNvPr id="1064" name="Group 355">
                        <a:extLst>
                          <a:ext uri="{FF2B5EF4-FFF2-40B4-BE49-F238E27FC236}">
                            <a16:creationId xmlns:a16="http://schemas.microsoft.com/office/drawing/2014/main" id="{35528CCE-D5FB-417A-93E2-0C1633267DC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80" y="7125"/>
                        <a:ext cx="4335" cy="3855"/>
                        <a:chOff x="3764" y="7125"/>
                        <a:chExt cx="4335" cy="3855"/>
                      </a:xfrm>
                    </p:grpSpPr>
                    <p:grpSp>
                      <p:nvGrpSpPr>
                        <p:cNvPr id="1066" name="Group 356">
                          <a:extLst>
                            <a:ext uri="{FF2B5EF4-FFF2-40B4-BE49-F238E27FC236}">
                              <a16:creationId xmlns:a16="http://schemas.microsoft.com/office/drawing/2014/main" id="{0C8BE7F4-24F2-4C35-8E29-E0AC90F49D0B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4" y="7125"/>
                          <a:ext cx="4335" cy="3855"/>
                          <a:chOff x="3764" y="7125"/>
                          <a:chExt cx="4335" cy="3855"/>
                        </a:xfrm>
                      </p:grpSpPr>
                      <p:sp>
                        <p:nvSpPr>
                          <p:cNvPr id="1068" name="Rectangle 357">
                            <a:extLst>
                              <a:ext uri="{FF2B5EF4-FFF2-40B4-BE49-F238E27FC236}">
                                <a16:creationId xmlns:a16="http://schemas.microsoft.com/office/drawing/2014/main" id="{E7ACDD5B-5542-46DA-A8F9-53D29F2E57D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64" y="7710"/>
                            <a:ext cx="1531" cy="3270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n-US" altLang="en-US"/>
                          </a:p>
                        </p:txBody>
                      </p:sp>
                      <p:sp>
                        <p:nvSpPr>
                          <p:cNvPr id="1069" name="Rectangle 358">
                            <a:extLst>
                              <a:ext uri="{FF2B5EF4-FFF2-40B4-BE49-F238E27FC236}">
                                <a16:creationId xmlns:a16="http://schemas.microsoft.com/office/drawing/2014/main" id="{0ABD1ED3-C166-43AE-80C0-FDE3CC1BF00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240" y="7875"/>
                            <a:ext cx="1859" cy="31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n-US" altLang="en-US"/>
                          </a:p>
                        </p:txBody>
                      </p:sp>
                      <p:sp>
                        <p:nvSpPr>
                          <p:cNvPr id="1070" name="Rectangle 359">
                            <a:extLst>
                              <a:ext uri="{FF2B5EF4-FFF2-40B4-BE49-F238E27FC236}">
                                <a16:creationId xmlns:a16="http://schemas.microsoft.com/office/drawing/2014/main" id="{F4FE9DB4-D0B6-48E5-913B-CE1AAEE9E1E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295" y="7875"/>
                            <a:ext cx="945" cy="31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n-US" altLang="en-US"/>
                          </a:p>
                        </p:txBody>
                      </p:sp>
                      <p:sp>
                        <p:nvSpPr>
                          <p:cNvPr id="1071" name="Rectangle 360">
                            <a:extLst>
                              <a:ext uri="{FF2B5EF4-FFF2-40B4-BE49-F238E27FC236}">
                                <a16:creationId xmlns:a16="http://schemas.microsoft.com/office/drawing/2014/main" id="{348E077B-7533-4C47-BDD9-7AAE9782B45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48" y="7125"/>
                            <a:ext cx="351" cy="750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n-US" altLang="en-US"/>
                          </a:p>
                        </p:txBody>
                      </p:sp>
                      <p:sp>
                        <p:nvSpPr>
                          <p:cNvPr id="1072" name="Rectangle 361">
                            <a:extLst>
                              <a:ext uri="{FF2B5EF4-FFF2-40B4-BE49-F238E27FC236}">
                                <a16:creationId xmlns:a16="http://schemas.microsoft.com/office/drawing/2014/main" id="{D5D6AD29-3DC8-4C36-9AF1-D889106FFE8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305" y="7470"/>
                            <a:ext cx="443" cy="4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n-US" altLang="en-US"/>
                          </a:p>
                        </p:txBody>
                      </p:sp>
                    </p:grpSp>
                    <p:sp>
                      <p:nvSpPr>
                        <p:cNvPr id="1067" name="AutoShape 362">
                          <a:extLst>
                            <a:ext uri="{FF2B5EF4-FFF2-40B4-BE49-F238E27FC236}">
                              <a16:creationId xmlns:a16="http://schemas.microsoft.com/office/drawing/2014/main" id="{4FBD36FD-EAA8-44D7-8EA6-90FC9556CDF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95" y="7710"/>
                          <a:ext cx="795" cy="165"/>
                        </a:xfrm>
                        <a:prstGeom prst="rtTriangle">
                          <a:avLst/>
                        </a:prstGeom>
                        <a:solidFill>
                          <a:srgbClr val="000000"/>
                        </a:solidFill>
                        <a:ln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sp>
                    <p:nvSpPr>
                      <p:cNvPr id="1065" name="AutoShape 363">
                        <a:extLst>
                          <a:ext uri="{FF2B5EF4-FFF2-40B4-BE49-F238E27FC236}">
                            <a16:creationId xmlns:a16="http://schemas.microsoft.com/office/drawing/2014/main" id="{7C0744F2-AC72-4333-BEEE-7B702ADEE0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8492216">
                        <a:off x="6875" y="7316"/>
                        <a:ext cx="1316" cy="166"/>
                      </a:xfrm>
                      <a:prstGeom prst="rtTriangle">
                        <a:avLst/>
                      </a:prstGeom>
                      <a:solidFill>
                        <a:srgbClr val="000000"/>
                      </a:solidFill>
                      <a:ln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sp>
                  <p:nvSpPr>
                    <p:cNvPr id="1063" name="AutoShape 364">
                      <a:extLst>
                        <a:ext uri="{FF2B5EF4-FFF2-40B4-BE49-F238E27FC236}">
                          <a16:creationId xmlns:a16="http://schemas.microsoft.com/office/drawing/2014/main" id="{4D2D5F72-B24A-4279-99CC-C35A14AC8E9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9193022">
                      <a:off x="6409" y="7712"/>
                      <a:ext cx="1041" cy="442"/>
                    </a:xfrm>
                    <a:prstGeom prst="rtTriangle">
                      <a:avLst/>
                    </a:prstGeom>
                    <a:solidFill>
                      <a:srgbClr val="000000"/>
                    </a:solidFill>
                    <a:ln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1061" name="AutoShape 365">
                    <a:extLst>
                      <a:ext uri="{FF2B5EF4-FFF2-40B4-BE49-F238E27FC236}">
                        <a16:creationId xmlns:a16="http://schemas.microsoft.com/office/drawing/2014/main" id="{2B848990-7369-4F8C-9A8E-CC2A72CBC4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0264089">
                    <a:off x="4499" y="7974"/>
                    <a:ext cx="2376" cy="143"/>
                  </a:xfrm>
                  <a:prstGeom prst="rtTriangle">
                    <a:avLst/>
                  </a:prstGeom>
                  <a:solidFill>
                    <a:srgbClr val="000000"/>
                  </a:soli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059" name="AutoShape 366">
                  <a:extLst>
                    <a:ext uri="{FF2B5EF4-FFF2-40B4-BE49-F238E27FC236}">
                      <a16:creationId xmlns:a16="http://schemas.microsoft.com/office/drawing/2014/main" id="{189DD05C-3263-403C-A99D-3013CFF2F4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9040362">
                  <a:off x="7367" y="7338"/>
                  <a:ext cx="479" cy="394"/>
                </a:xfrm>
                <a:prstGeom prst="rtTriangl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057" name="AutoShape 367">
                <a:extLst>
                  <a:ext uri="{FF2B5EF4-FFF2-40B4-BE49-F238E27FC236}">
                    <a16:creationId xmlns:a16="http://schemas.microsoft.com/office/drawing/2014/main" id="{F3DAF210-043B-4582-BD6D-93A9F362F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50" y="6810"/>
                <a:ext cx="465" cy="420"/>
              </a:xfrm>
              <a:prstGeom prst="rtTriangl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1039" name="Group 368">
            <a:extLst>
              <a:ext uri="{FF2B5EF4-FFF2-40B4-BE49-F238E27FC236}">
                <a16:creationId xmlns:a16="http://schemas.microsoft.com/office/drawing/2014/main" id="{A416C683-A775-4085-B522-C5CD5D29213E}"/>
              </a:ext>
            </a:extLst>
          </p:cNvPr>
          <p:cNvGrpSpPr>
            <a:grpSpLocks/>
          </p:cNvGrpSpPr>
          <p:nvPr/>
        </p:nvGrpSpPr>
        <p:grpSpPr bwMode="auto">
          <a:xfrm>
            <a:off x="4976813" y="3121566"/>
            <a:ext cx="858837" cy="309562"/>
            <a:chOff x="3818" y="7575"/>
            <a:chExt cx="1493" cy="542"/>
          </a:xfrm>
        </p:grpSpPr>
        <p:sp>
          <p:nvSpPr>
            <p:cNvPr id="1041" name="Rectangle 369">
              <a:extLst>
                <a:ext uri="{FF2B5EF4-FFF2-40B4-BE49-F238E27FC236}">
                  <a16:creationId xmlns:a16="http://schemas.microsoft.com/office/drawing/2014/main" id="{0C77DA77-C4E5-48A9-B7E6-AA9A56BA5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575"/>
              <a:ext cx="495" cy="542"/>
            </a:xfrm>
            <a:prstGeom prst="rect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AutoShape 370">
              <a:extLst>
                <a:ext uri="{FF2B5EF4-FFF2-40B4-BE49-F238E27FC236}">
                  <a16:creationId xmlns:a16="http://schemas.microsoft.com/office/drawing/2014/main" id="{7C5EF92B-E1E2-4A38-A30F-4E28B600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7575"/>
              <a:ext cx="676" cy="157"/>
            </a:xfrm>
            <a:prstGeom prst="rtTriangl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AutoShape 371">
              <a:extLst>
                <a:ext uri="{FF2B5EF4-FFF2-40B4-BE49-F238E27FC236}">
                  <a16:creationId xmlns:a16="http://schemas.microsoft.com/office/drawing/2014/main" id="{8BB59D89-D2C3-4829-942F-9E9E3CFFDA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82236">
              <a:off x="3818" y="7629"/>
              <a:ext cx="461" cy="246"/>
            </a:xfrm>
            <a:prstGeom prst="rtTriangl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Line 372">
              <a:extLst>
                <a:ext uri="{FF2B5EF4-FFF2-40B4-BE49-F238E27FC236}">
                  <a16:creationId xmlns:a16="http://schemas.microsoft.com/office/drawing/2014/main" id="{547100C3-5660-4C50-8EE7-F5DA3D0A4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7577"/>
              <a:ext cx="322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" name="Freeform 373">
            <a:extLst>
              <a:ext uri="{FF2B5EF4-FFF2-40B4-BE49-F238E27FC236}">
                <a16:creationId xmlns:a16="http://schemas.microsoft.com/office/drawing/2014/main" id="{A98D47C1-FF0B-445D-B3D9-00D5DC2AD4BD}"/>
              </a:ext>
            </a:extLst>
          </p:cNvPr>
          <p:cNvSpPr>
            <a:spLocks/>
          </p:cNvSpPr>
          <p:nvPr/>
        </p:nvSpPr>
        <p:spPr bwMode="auto">
          <a:xfrm>
            <a:off x="4953000" y="3132678"/>
            <a:ext cx="160338" cy="79375"/>
          </a:xfrm>
          <a:custGeom>
            <a:avLst/>
            <a:gdLst>
              <a:gd name="T0" fmla="*/ 0 w 279"/>
              <a:gd name="T1" fmla="*/ 2147483647 h 137"/>
              <a:gd name="T2" fmla="*/ 2147483647 w 279"/>
              <a:gd name="T3" fmla="*/ 2147483647 h 137"/>
              <a:gd name="T4" fmla="*/ 2147483647 w 279"/>
              <a:gd name="T5" fmla="*/ 0 h 137"/>
              <a:gd name="T6" fmla="*/ 0 60000 65536"/>
              <a:gd name="T7" fmla="*/ 0 60000 65536"/>
              <a:gd name="T8" fmla="*/ 0 60000 65536"/>
              <a:gd name="T9" fmla="*/ 0 w 279"/>
              <a:gd name="T10" fmla="*/ 0 h 137"/>
              <a:gd name="T11" fmla="*/ 279 w 279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" h="137">
                <a:moveTo>
                  <a:pt x="0" y="137"/>
                </a:moveTo>
                <a:cubicBezTo>
                  <a:pt x="34" y="107"/>
                  <a:pt x="68" y="77"/>
                  <a:pt x="114" y="54"/>
                </a:cubicBezTo>
                <a:cubicBezTo>
                  <a:pt x="160" y="31"/>
                  <a:pt x="249" y="0"/>
                  <a:pt x="279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7" name="Object 374">
            <a:extLst>
              <a:ext uri="{FF2B5EF4-FFF2-40B4-BE49-F238E27FC236}">
                <a16:creationId xmlns:a16="http://schemas.microsoft.com/office/drawing/2014/main" id="{9242F4BA-D8D5-4A6F-8079-27F2FE907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792226"/>
              </p:ext>
            </p:extLst>
          </p:nvPr>
        </p:nvGraphicFramePr>
        <p:xfrm>
          <a:off x="4876800" y="1364203"/>
          <a:ext cx="695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6" imgW="698500" imgH="469900" progId="Equation.3">
                  <p:embed/>
                </p:oleObj>
              </mc:Choice>
              <mc:Fallback>
                <p:oleObj name="Equation" r:id="rId6" imgW="698500" imgH="469900" progId="Equation.3">
                  <p:embed/>
                  <p:pic>
                    <p:nvPicPr>
                      <p:cNvPr id="0" name="Object 3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64203"/>
                        <a:ext cx="6953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Slide Number Placeholder 6">
            <a:extLst>
              <a:ext uri="{FF2B5EF4-FFF2-40B4-BE49-F238E27FC236}">
                <a16:creationId xmlns:a16="http://schemas.microsoft.com/office/drawing/2014/main" id="{4D3040B1-B7EA-4C6E-85D6-CB52C4AD75EF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fld id="{A1E6CA42-604A-430C-B569-25C24B905C4F}" type="slidenum">
              <a:rPr lang="en-US" altLang="en-US" sz="1400"/>
              <a:pPr algn="l" eaLnBrk="1" hangingPunct="1"/>
              <a:t>20</a:t>
            </a:fld>
            <a:endParaRPr lang="en-US" altLang="en-US" sz="1400"/>
          </a:p>
        </p:txBody>
      </p:sp>
      <p:sp>
        <p:nvSpPr>
          <p:cNvPr id="16392" name="Rectangle 2">
            <a:extLst>
              <a:ext uri="{FF2B5EF4-FFF2-40B4-BE49-F238E27FC236}">
                <a16:creationId xmlns:a16="http://schemas.microsoft.com/office/drawing/2014/main" id="{5D3A4109-9510-4792-9F9C-74BDDCE47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Basis of the Gaussian  Quadrature Rule</a:t>
            </a:r>
          </a:p>
        </p:txBody>
      </p:sp>
      <p:sp>
        <p:nvSpPr>
          <p:cNvPr id="16393" name="Rectangle 16">
            <a:extLst>
              <a:ext uri="{FF2B5EF4-FFF2-40B4-BE49-F238E27FC236}">
                <a16:creationId xmlns:a16="http://schemas.microsoft.com/office/drawing/2014/main" id="{75F82A82-417A-4090-8C59-C225FC050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533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Since the constants a</a:t>
            </a:r>
            <a:r>
              <a:rPr lang="en-US" altLang="en-US" sz="1900" baseline="-25000"/>
              <a:t>0</a:t>
            </a:r>
            <a:r>
              <a:rPr lang="en-US" altLang="en-US" sz="1900"/>
              <a:t>, and a</a:t>
            </a:r>
            <a:r>
              <a:rPr lang="en-US" altLang="en-US" sz="1900" baseline="-25000"/>
              <a:t>1 </a:t>
            </a:r>
            <a:r>
              <a:rPr lang="en-US" altLang="en-US" sz="1900"/>
              <a:t>are arbitrary  </a:t>
            </a:r>
          </a:p>
        </p:txBody>
      </p:sp>
      <p:graphicFrame>
        <p:nvGraphicFramePr>
          <p:cNvPr id="16386" name="Object 20">
            <a:extLst>
              <a:ext uri="{FF2B5EF4-FFF2-40B4-BE49-F238E27FC236}">
                <a16:creationId xmlns:a16="http://schemas.microsoft.com/office/drawing/2014/main" id="{28DE10A4-5276-419D-89BD-BD6E8F802A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667000"/>
          <a:ext cx="160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4" imgW="622080" imgH="215640" progId="Equation.3">
                  <p:embed/>
                </p:oleObj>
              </mc:Choice>
              <mc:Fallback>
                <p:oleObj name="Equation" r:id="rId4" imgW="62208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1600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9">
            <a:extLst>
              <a:ext uri="{FF2B5EF4-FFF2-40B4-BE49-F238E27FC236}">
                <a16:creationId xmlns:a16="http://schemas.microsoft.com/office/drawing/2014/main" id="{726970D1-C641-4E17-9DA5-9C2511E2C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505200"/>
          <a:ext cx="20002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6" imgW="901440" imgH="419040" progId="Equation.3">
                  <p:embed/>
                </p:oleObj>
              </mc:Choice>
              <mc:Fallback>
                <p:oleObj name="Equation" r:id="rId6" imgW="90144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200025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82">
            <a:extLst>
              <a:ext uri="{FF2B5EF4-FFF2-40B4-BE49-F238E27FC236}">
                <a16:creationId xmlns:a16="http://schemas.microsoft.com/office/drawing/2014/main" id="{3694973A-BFFA-4B47-B305-DB7E6C580D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953000"/>
          <a:ext cx="13223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8" imgW="634680" imgH="215640" progId="Equation.3">
                  <p:embed/>
                </p:oleObj>
              </mc:Choice>
              <mc:Fallback>
                <p:oleObj name="Equation" r:id="rId8" imgW="634680" imgH="215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13223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80">
            <a:extLst>
              <a:ext uri="{FF2B5EF4-FFF2-40B4-BE49-F238E27FC236}">
                <a16:creationId xmlns:a16="http://schemas.microsoft.com/office/drawing/2014/main" id="{AB2EFE98-A8C5-4B6B-B66E-EA99D71343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5487988"/>
          <a:ext cx="12954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0" imgW="672840" imgH="393480" progId="Equation.3">
                  <p:embed/>
                </p:oleObj>
              </mc:Choice>
              <mc:Fallback>
                <p:oleObj name="Equation" r:id="rId10" imgW="672840" imgH="39348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7988"/>
                        <a:ext cx="129540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6">
            <a:extLst>
              <a:ext uri="{FF2B5EF4-FFF2-40B4-BE49-F238E27FC236}">
                <a16:creationId xmlns:a16="http://schemas.microsoft.com/office/drawing/2014/main" id="{31CA29D1-C9E2-40BC-B7BF-F607B7B43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19600"/>
            <a:ext cx="533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giving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>
            <a:extLst>
              <a:ext uri="{FF2B5EF4-FFF2-40B4-BE49-F238E27FC236}">
                <a16:creationId xmlns:a16="http://schemas.microsoft.com/office/drawing/2014/main" id="{40E98079-6CAD-431C-B4D1-16AA6E22A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93038" cy="1143000"/>
          </a:xfrm>
        </p:spPr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17414" name="Rectangle 25">
            <a:extLst>
              <a:ext uri="{FF2B5EF4-FFF2-40B4-BE49-F238E27FC236}">
                <a16:creationId xmlns:a16="http://schemas.microsoft.com/office/drawing/2014/main" id="{C46654AB-AB59-4B6F-A6FE-FCA5BB297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3000"/>
              <a:t>Hence One-Point Gaussian Quadrature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0" name="Object 26">
                <a:extLst>
                  <a:ext uri="{FF2B5EF4-FFF2-40B4-BE49-F238E27FC236}">
                    <a16:creationId xmlns:a16="http://schemas.microsoft.com/office/drawing/2014/main" id="{97E48A72-3BEB-4601-9DE8-D7C3E2D93A96}"/>
                  </a:ext>
                </a:extLst>
              </p:cNvPr>
              <p:cNvSpPr txBox="1"/>
              <p:nvPr/>
            </p:nvSpPr>
            <p:spPr bwMode="auto">
              <a:xfrm>
                <a:off x="609600" y="3721100"/>
                <a:ext cx="5895975" cy="1460500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410" name="Object 26">
                <a:extLst>
                  <a:ext uri="{FF2B5EF4-FFF2-40B4-BE49-F238E27FC236}">
                    <a16:creationId xmlns:a16="http://schemas.microsoft.com/office/drawing/2014/main" id="{97E48A72-3BEB-4601-9DE8-D7C3E2D93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721100"/>
                <a:ext cx="5895975" cy="1460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>
            <a:extLst>
              <a:ext uri="{FF2B5EF4-FFF2-40B4-BE49-F238E27FC236}">
                <a16:creationId xmlns:a16="http://schemas.microsoft.com/office/drawing/2014/main" id="{DE7DC753-361B-4002-B678-BAD5901BD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2</a:t>
            </a:r>
          </a:p>
        </p:txBody>
      </p:sp>
      <p:graphicFrame>
        <p:nvGraphicFramePr>
          <p:cNvPr id="18435" name="Object 32">
            <a:extLst>
              <a:ext uri="{FF2B5EF4-FFF2-40B4-BE49-F238E27FC236}">
                <a16:creationId xmlns:a16="http://schemas.microsoft.com/office/drawing/2014/main" id="{45A9BF67-7A27-43B2-BCE6-48AF76EB573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954119"/>
              </p:ext>
            </p:extLst>
          </p:nvPr>
        </p:nvGraphicFramePr>
        <p:xfrm>
          <a:off x="3124200" y="4497387"/>
          <a:ext cx="296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97387"/>
                        <a:ext cx="296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10">
            <a:extLst>
              <a:ext uri="{FF2B5EF4-FFF2-40B4-BE49-F238E27FC236}">
                <a16:creationId xmlns:a16="http://schemas.microsoft.com/office/drawing/2014/main" id="{3BD2E858-7549-4F90-9C1C-191894178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3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Rectangle 17">
            <a:extLst>
              <a:ext uri="{FF2B5EF4-FFF2-40B4-BE49-F238E27FC236}">
                <a16:creationId xmlns:a16="http://schemas.microsoft.com/office/drawing/2014/main" id="{F64F17CA-C570-47C9-9E93-F8CAD17B9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2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Rectangle 20">
            <a:extLst>
              <a:ext uri="{FF2B5EF4-FFF2-40B4-BE49-F238E27FC236}">
                <a16:creationId xmlns:a16="http://schemas.microsoft.com/office/drawing/2014/main" id="{A946204D-71EE-4867-8143-B6F0E177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43" name="Rectangle 24">
            <a:extLst>
              <a:ext uri="{FF2B5EF4-FFF2-40B4-BE49-F238E27FC236}">
                <a16:creationId xmlns:a16="http://schemas.microsoft.com/office/drawing/2014/main" id="{4FDE919A-173A-4F76-BBF4-40E848FFA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8444" name="Group 26">
            <a:extLst>
              <a:ext uri="{FF2B5EF4-FFF2-40B4-BE49-F238E27FC236}">
                <a16:creationId xmlns:a16="http://schemas.microsoft.com/office/drawing/2014/main" id="{6AA9C43D-85B5-4441-A5BE-D61F053D0452}"/>
              </a:ext>
            </a:extLst>
          </p:cNvPr>
          <p:cNvGrpSpPr>
            <a:grpSpLocks/>
          </p:cNvGrpSpPr>
          <p:nvPr/>
        </p:nvGrpSpPr>
        <p:grpSpPr bwMode="auto">
          <a:xfrm>
            <a:off x="932656" y="1677987"/>
            <a:ext cx="7278688" cy="3778250"/>
            <a:chOff x="384" y="1392"/>
            <a:chExt cx="4585" cy="2380"/>
          </a:xfrm>
        </p:grpSpPr>
        <p:sp>
          <p:nvSpPr>
            <p:cNvPr id="18449" name="Rectangle 21">
              <a:extLst>
                <a:ext uri="{FF2B5EF4-FFF2-40B4-BE49-F238E27FC236}">
                  <a16:creationId xmlns:a16="http://schemas.microsoft.com/office/drawing/2014/main" id="{D55AC8AF-A55E-4E53-941C-17DC70DB3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392"/>
              <a:ext cx="458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1900" dirty="0"/>
                <a:t>Use two-point Gauss Quadrature Rule to approximate the distance</a:t>
              </a:r>
            </a:p>
          </p:txBody>
        </p:sp>
        <p:sp>
          <p:nvSpPr>
            <p:cNvPr id="18450" name="Text Box 22">
              <a:extLst>
                <a:ext uri="{FF2B5EF4-FFF2-40B4-BE49-F238E27FC236}">
                  <a16:creationId xmlns:a16="http://schemas.microsoft.com/office/drawing/2014/main" id="{463040EE-B957-41E1-A1D1-892DF2F3B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728"/>
              <a:ext cx="393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1900"/>
                <a:t>covered by a rocket from t=8 to t=30 as given by </a:t>
              </a:r>
            </a:p>
          </p:txBody>
        </p:sp>
        <p:graphicFrame>
          <p:nvGraphicFramePr>
            <p:cNvPr id="18436" name="Object 23">
              <a:extLst>
                <a:ext uri="{FF2B5EF4-FFF2-40B4-BE49-F238E27FC236}">
                  <a16:creationId xmlns:a16="http://schemas.microsoft.com/office/drawing/2014/main" id="{22B63AA9-6464-444E-9F18-7EC0755325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" y="2304"/>
            <a:ext cx="3186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1" name="Equation" r:id="rId6" imgW="5054600" imgH="812800" progId="Equation.3">
                    <p:embed/>
                  </p:oleObj>
                </mc:Choice>
                <mc:Fallback>
                  <p:oleObj name="Equation" r:id="rId6" imgW="5054600" imgH="8128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304"/>
                          <a:ext cx="3186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1" name="Rectangle 25">
              <a:extLst>
                <a:ext uri="{FF2B5EF4-FFF2-40B4-BE49-F238E27FC236}">
                  <a16:creationId xmlns:a16="http://schemas.microsoft.com/office/drawing/2014/main" id="{7FC68212-51EC-42F2-A1F8-04D8FAE21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804"/>
              <a:ext cx="4076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endParaRPr lang="en-US" altLang="en-US" sz="1900"/>
            </a:p>
            <a:p>
              <a:pPr algn="l"/>
              <a:endParaRPr lang="en-US" altLang="en-US" sz="1900"/>
            </a:p>
            <a:p>
              <a:pPr algn="l"/>
              <a:r>
                <a:rPr lang="en-US" altLang="en-US" sz="1900"/>
                <a:t>Find the true error,          for part (a).</a:t>
              </a:r>
            </a:p>
            <a:p>
              <a:pPr algn="l"/>
              <a:endParaRPr lang="en-US" altLang="en-US" sz="1900"/>
            </a:p>
            <a:p>
              <a:pPr algn="l"/>
              <a:r>
                <a:rPr lang="en-US" altLang="en-US" sz="1900"/>
                <a:t>Also, find the absolute relative true error,        for part (a).</a:t>
              </a:r>
            </a:p>
          </p:txBody>
        </p:sp>
      </p:grpSp>
      <p:sp>
        <p:nvSpPr>
          <p:cNvPr id="18445" name="Rectangle 28">
            <a:extLst>
              <a:ext uri="{FF2B5EF4-FFF2-40B4-BE49-F238E27FC236}">
                <a16:creationId xmlns:a16="http://schemas.microsoft.com/office/drawing/2014/main" id="{20A7BF62-8516-4839-91E9-156C524A1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8434" name="Object 27">
            <a:extLst>
              <a:ext uri="{FF2B5EF4-FFF2-40B4-BE49-F238E27FC236}">
                <a16:creationId xmlns:a16="http://schemas.microsoft.com/office/drawing/2014/main" id="{FDC57146-B09A-48A7-ACC5-256F96831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765625"/>
              </p:ext>
            </p:extLst>
          </p:nvPr>
        </p:nvGraphicFramePr>
        <p:xfrm>
          <a:off x="5334000" y="5030787"/>
          <a:ext cx="40163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8" imgW="241200" imgH="253800" progId="Equation.3">
                  <p:embed/>
                </p:oleObj>
              </mc:Choice>
              <mc:Fallback>
                <p:oleObj name="Equation" r:id="rId8" imgW="24120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30787"/>
                        <a:ext cx="401638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 Box 29">
            <a:extLst>
              <a:ext uri="{FF2B5EF4-FFF2-40B4-BE49-F238E27FC236}">
                <a16:creationId xmlns:a16="http://schemas.microsoft.com/office/drawing/2014/main" id="{A924F09B-16E7-496E-83F2-C29437AA2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7987"/>
            <a:ext cx="403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a)</a:t>
            </a:r>
          </a:p>
        </p:txBody>
      </p:sp>
      <p:sp>
        <p:nvSpPr>
          <p:cNvPr id="18447" name="Text Box 30">
            <a:extLst>
              <a:ext uri="{FF2B5EF4-FFF2-40B4-BE49-F238E27FC236}">
                <a16:creationId xmlns:a16="http://schemas.microsoft.com/office/drawing/2014/main" id="{ED472B4F-CEF1-4FC8-820F-5DBFFD545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7387"/>
            <a:ext cx="409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b)</a:t>
            </a:r>
          </a:p>
        </p:txBody>
      </p:sp>
      <p:sp>
        <p:nvSpPr>
          <p:cNvPr id="18448" name="Text Box 31">
            <a:extLst>
              <a:ext uri="{FF2B5EF4-FFF2-40B4-BE49-F238E27FC236}">
                <a16:creationId xmlns:a16="http://schemas.microsoft.com/office/drawing/2014/main" id="{8F240459-F47E-40E1-BBEB-6079E3FDA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6987"/>
            <a:ext cx="387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>
            <a:extLst>
              <a:ext uri="{FF2B5EF4-FFF2-40B4-BE49-F238E27FC236}">
                <a16:creationId xmlns:a16="http://schemas.microsoft.com/office/drawing/2014/main" id="{34FE3876-CF46-4932-8C7C-B710E9F7F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19463" name="Rectangle 334">
            <a:extLst>
              <a:ext uri="{FF2B5EF4-FFF2-40B4-BE49-F238E27FC236}">
                <a16:creationId xmlns:a16="http://schemas.microsoft.com/office/drawing/2014/main" id="{9225DA2E-FE62-4831-92BA-A09200BC8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1549400"/>
            <a:ext cx="723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First, change the limits of integration from [8,30] to [-1,1]</a:t>
            </a:r>
          </a:p>
        </p:txBody>
      </p:sp>
      <p:sp>
        <p:nvSpPr>
          <p:cNvPr id="19464" name="Text Box 338">
            <a:extLst>
              <a:ext uri="{FF2B5EF4-FFF2-40B4-BE49-F238E27FC236}">
                <a16:creationId xmlns:a16="http://schemas.microsoft.com/office/drawing/2014/main" id="{2AC58700-7626-469D-A0DE-A37738B8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2006600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/>
              <a:t>by previous relations as follows</a:t>
            </a:r>
          </a:p>
        </p:txBody>
      </p:sp>
      <p:graphicFrame>
        <p:nvGraphicFramePr>
          <p:cNvPr id="19458" name="Object 340">
            <a:extLst>
              <a:ext uri="{FF2B5EF4-FFF2-40B4-BE49-F238E27FC236}">
                <a16:creationId xmlns:a16="http://schemas.microsoft.com/office/drawing/2014/main" id="{3A152996-7E98-4A1D-859A-50B1F162A2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86767"/>
              </p:ext>
            </p:extLst>
          </p:nvPr>
        </p:nvGraphicFramePr>
        <p:xfrm>
          <a:off x="1523999" y="2921000"/>
          <a:ext cx="51339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4" imgW="5130800" imgH="787400" progId="Equation.3">
                  <p:embed/>
                </p:oleObj>
              </mc:Choice>
              <mc:Fallback>
                <p:oleObj name="Equation" r:id="rId4" imgW="5130800" imgH="787400" progId="Equation.3">
                  <p:embed/>
                  <p:pic>
                    <p:nvPicPr>
                      <p:cNvPr id="0" name="Object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2921000"/>
                        <a:ext cx="51339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39">
            <a:extLst>
              <a:ext uri="{FF2B5EF4-FFF2-40B4-BE49-F238E27FC236}">
                <a16:creationId xmlns:a16="http://schemas.microsoft.com/office/drawing/2014/main" id="{ECC61857-54B7-45C6-9E62-3BB336906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93605"/>
              </p:ext>
            </p:extLst>
          </p:nvPr>
        </p:nvGraphicFramePr>
        <p:xfrm>
          <a:off x="2666999" y="4292600"/>
          <a:ext cx="24003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6" imgW="2400300" imgH="774700" progId="Equation.3">
                  <p:embed/>
                </p:oleObj>
              </mc:Choice>
              <mc:Fallback>
                <p:oleObj name="Equation" r:id="rId6" imgW="2400300" imgH="774700" progId="Equation.3">
                  <p:embed/>
                  <p:pic>
                    <p:nvPicPr>
                      <p:cNvPr id="0" name="Object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99" y="4292600"/>
                        <a:ext cx="24003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2">
            <a:extLst>
              <a:ext uri="{FF2B5EF4-FFF2-40B4-BE49-F238E27FC236}">
                <a16:creationId xmlns:a16="http://schemas.microsoft.com/office/drawing/2014/main" id="{D3013562-CCB8-48AF-8288-22AEA3CB5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sp>
        <p:nvSpPr>
          <p:cNvPr id="20489" name="Rectangle 39">
            <a:extLst>
              <a:ext uri="{FF2B5EF4-FFF2-40B4-BE49-F238E27FC236}">
                <a16:creationId xmlns:a16="http://schemas.microsoft.com/office/drawing/2014/main" id="{4DA83CBB-BD51-45E4-8A12-F7948B069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18" y="1549400"/>
            <a:ext cx="77771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Next, get weighting factors and function argument values from Table 1</a:t>
            </a:r>
          </a:p>
        </p:txBody>
      </p:sp>
      <p:sp>
        <p:nvSpPr>
          <p:cNvPr id="20490" name="Text Box 40">
            <a:extLst>
              <a:ext uri="{FF2B5EF4-FFF2-40B4-BE49-F238E27FC236}">
                <a16:creationId xmlns:a16="http://schemas.microsoft.com/office/drawing/2014/main" id="{C7006E03-4B99-45C5-B3FF-D7806E5E6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" y="2006600"/>
            <a:ext cx="266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for the two point rule,</a:t>
            </a:r>
          </a:p>
        </p:txBody>
      </p:sp>
      <p:grpSp>
        <p:nvGrpSpPr>
          <p:cNvPr id="20491" name="Group 49">
            <a:extLst>
              <a:ext uri="{FF2B5EF4-FFF2-40B4-BE49-F238E27FC236}">
                <a16:creationId xmlns:a16="http://schemas.microsoft.com/office/drawing/2014/main" id="{E4294F81-8D8A-46EF-A2D6-A35D352740B9}"/>
              </a:ext>
            </a:extLst>
          </p:cNvPr>
          <p:cNvGrpSpPr>
            <a:grpSpLocks/>
          </p:cNvGrpSpPr>
          <p:nvPr/>
        </p:nvGrpSpPr>
        <p:grpSpPr bwMode="auto">
          <a:xfrm>
            <a:off x="2665809" y="2597727"/>
            <a:ext cx="3812382" cy="3022600"/>
            <a:chOff x="1488" y="2304"/>
            <a:chExt cx="1512" cy="143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82" name="Object 44">
                  <a:extLst>
                    <a:ext uri="{FF2B5EF4-FFF2-40B4-BE49-F238E27FC236}">
                      <a16:creationId xmlns:a16="http://schemas.microsoft.com/office/drawing/2014/main" id="{193EA2FB-8DF7-4726-88F8-58E1A58AEDA5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2304"/>
                  <a:ext cx="1488" cy="234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000000000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482" name="Object 44">
                  <a:extLst>
                    <a:ext uri="{FF2B5EF4-FFF2-40B4-BE49-F238E27FC236}">
                      <a16:creationId xmlns:a16="http://schemas.microsoft.com/office/drawing/2014/main" id="{193EA2FB-8DF7-4726-88F8-58E1A58AED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2304"/>
                  <a:ext cx="1488" cy="23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83" name="Object 43">
                  <a:extLst>
                    <a:ext uri="{FF2B5EF4-FFF2-40B4-BE49-F238E27FC236}">
                      <a16:creationId xmlns:a16="http://schemas.microsoft.com/office/drawing/2014/main" id="{4D75AE4E-441A-4AFA-8CA4-577FD4A3489E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2688"/>
                  <a:ext cx="1506" cy="234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rmAutofit fontScale="92500"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577350269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483" name="Object 43">
                  <a:extLst>
                    <a:ext uri="{FF2B5EF4-FFF2-40B4-BE49-F238E27FC236}">
                      <a16:creationId xmlns:a16="http://schemas.microsoft.com/office/drawing/2014/main" id="{4D75AE4E-441A-4AFA-8CA4-577FD4A34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2688"/>
                  <a:ext cx="1506" cy="23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84" name="Object 42">
                  <a:extLst>
                    <a:ext uri="{FF2B5EF4-FFF2-40B4-BE49-F238E27FC236}">
                      <a16:creationId xmlns:a16="http://schemas.microsoft.com/office/drawing/2014/main" id="{2E8232DD-8AF7-42F3-9B61-C6F9D2A26996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3072"/>
                  <a:ext cx="1512" cy="234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000000000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484" name="Object 42">
                  <a:extLst>
                    <a:ext uri="{FF2B5EF4-FFF2-40B4-BE49-F238E27FC236}">
                      <a16:creationId xmlns:a16="http://schemas.microsoft.com/office/drawing/2014/main" id="{2E8232DD-8AF7-42F3-9B61-C6F9D2A269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3072"/>
                  <a:ext cx="1512" cy="23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85" name="Object 41">
                  <a:extLst>
                    <a:ext uri="{FF2B5EF4-FFF2-40B4-BE49-F238E27FC236}">
                      <a16:creationId xmlns:a16="http://schemas.microsoft.com/office/drawing/2014/main" id="{D6A346A1-8570-4481-9849-F9078E18B270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3504"/>
                  <a:ext cx="1506" cy="234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577350269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485" name="Object 41">
                  <a:extLst>
                    <a:ext uri="{FF2B5EF4-FFF2-40B4-BE49-F238E27FC236}">
                      <a16:creationId xmlns:a16="http://schemas.microsoft.com/office/drawing/2014/main" id="{D6A346A1-8570-4481-9849-F9078E18B2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3504"/>
                  <a:ext cx="1506" cy="23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">
            <a:extLst>
              <a:ext uri="{FF2B5EF4-FFF2-40B4-BE49-F238E27FC236}">
                <a16:creationId xmlns:a16="http://schemas.microsoft.com/office/drawing/2014/main" id="{B2C428CA-6682-41E1-A664-8FC2FCBA3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(cont.)</a:t>
            </a:r>
          </a:p>
        </p:txBody>
      </p:sp>
      <p:sp>
        <p:nvSpPr>
          <p:cNvPr id="21514" name="Rectangle 24">
            <a:extLst>
              <a:ext uri="{FF2B5EF4-FFF2-40B4-BE49-F238E27FC236}">
                <a16:creationId xmlns:a16="http://schemas.microsoft.com/office/drawing/2014/main" id="{7A072BF1-9845-4D99-B126-D87B10378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581" y="1549400"/>
            <a:ext cx="53228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/>
              <a:t>Now we can use the Gauss Quadrature formula </a:t>
            </a:r>
          </a:p>
        </p:txBody>
      </p:sp>
      <p:graphicFrame>
        <p:nvGraphicFramePr>
          <p:cNvPr id="21506" name="Object 29">
            <a:extLst>
              <a:ext uri="{FF2B5EF4-FFF2-40B4-BE49-F238E27FC236}">
                <a16:creationId xmlns:a16="http://schemas.microsoft.com/office/drawing/2014/main" id="{0D53DA59-572F-49D3-82EF-7410A319B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01470"/>
              </p:ext>
            </p:extLst>
          </p:nvPr>
        </p:nvGraphicFramePr>
        <p:xfrm>
          <a:off x="630381" y="2311400"/>
          <a:ext cx="6772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4" imgW="6769100" imgH="774700" progId="Equation.3">
                  <p:embed/>
                </p:oleObj>
              </mc:Choice>
              <mc:Fallback>
                <p:oleObj name="Equation" r:id="rId4" imgW="6769100" imgH="7747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81" y="2311400"/>
                        <a:ext cx="6772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28">
            <a:extLst>
              <a:ext uri="{FF2B5EF4-FFF2-40B4-BE49-F238E27FC236}">
                <a16:creationId xmlns:a16="http://schemas.microsoft.com/office/drawing/2014/main" id="{AEF514DC-1F7E-42FD-84FB-BF0D79260C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988842"/>
              </p:ext>
            </p:extLst>
          </p:nvPr>
        </p:nvGraphicFramePr>
        <p:xfrm>
          <a:off x="1468581" y="3225800"/>
          <a:ext cx="6810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6" imgW="6807200" imgH="368300" progId="Equation.3">
                  <p:embed/>
                </p:oleObj>
              </mc:Choice>
              <mc:Fallback>
                <p:oleObj name="Equation" r:id="rId6" imgW="6807200" imgH="368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1" y="3225800"/>
                        <a:ext cx="68103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7">
            <a:extLst>
              <a:ext uri="{FF2B5EF4-FFF2-40B4-BE49-F238E27FC236}">
                <a16:creationId xmlns:a16="http://schemas.microsoft.com/office/drawing/2014/main" id="{AEBA14BE-BE61-420A-B275-31F4E517C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47897"/>
              </p:ext>
            </p:extLst>
          </p:nvPr>
        </p:nvGraphicFramePr>
        <p:xfrm>
          <a:off x="1468581" y="3835400"/>
          <a:ext cx="430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8" imgW="4305300" imgH="342900" progId="Equation.3">
                  <p:embed/>
                </p:oleObj>
              </mc:Choice>
              <mc:Fallback>
                <p:oleObj name="Equation" r:id="rId8" imgW="4305300" imgH="342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1" y="3835400"/>
                        <a:ext cx="430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26">
            <a:extLst>
              <a:ext uri="{FF2B5EF4-FFF2-40B4-BE49-F238E27FC236}">
                <a16:creationId xmlns:a16="http://schemas.microsoft.com/office/drawing/2014/main" id="{9BB818BB-4BEB-4A86-B179-75A3419596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858164"/>
              </p:ext>
            </p:extLst>
          </p:nvPr>
        </p:nvGraphicFramePr>
        <p:xfrm>
          <a:off x="1468581" y="4368800"/>
          <a:ext cx="3895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10" imgW="3898900" imgH="342900" progId="Equation.3">
                  <p:embed/>
                </p:oleObj>
              </mc:Choice>
              <mc:Fallback>
                <p:oleObj name="Equation" r:id="rId10" imgW="3898900" imgH="342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1" y="4368800"/>
                        <a:ext cx="38957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25">
            <a:extLst>
              <a:ext uri="{FF2B5EF4-FFF2-40B4-BE49-F238E27FC236}">
                <a16:creationId xmlns:a16="http://schemas.microsoft.com/office/drawing/2014/main" id="{126D184F-B91E-4F95-A31A-42ED3F6FD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611544"/>
              </p:ext>
            </p:extLst>
          </p:nvPr>
        </p:nvGraphicFramePr>
        <p:xfrm>
          <a:off x="1468581" y="4902200"/>
          <a:ext cx="1714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12" imgW="1714500" imgH="342900" progId="Equation.3">
                  <p:embed/>
                </p:oleObj>
              </mc:Choice>
              <mc:Fallback>
                <p:oleObj name="Equation" r:id="rId12" imgW="1714500" imgH="3429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1" y="4902200"/>
                        <a:ext cx="1714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2">
            <a:extLst>
              <a:ext uri="{FF2B5EF4-FFF2-40B4-BE49-F238E27FC236}">
                <a16:creationId xmlns:a16="http://schemas.microsoft.com/office/drawing/2014/main" id="{2A7BB9B7-FB17-4E12-BA79-5F0283E40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E2B07D57-5575-44FD-85D9-4DB4ACFB9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08" y="1350818"/>
            <a:ext cx="720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since</a:t>
            </a:r>
          </a:p>
        </p:txBody>
      </p:sp>
      <p:graphicFrame>
        <p:nvGraphicFramePr>
          <p:cNvPr id="22530" name="Object 17">
            <a:extLst>
              <a:ext uri="{FF2B5EF4-FFF2-40B4-BE49-F238E27FC236}">
                <a16:creationId xmlns:a16="http://schemas.microsoft.com/office/drawing/2014/main" id="{3A51F882-DC58-483A-BC93-BA495B816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662248"/>
              </p:ext>
            </p:extLst>
          </p:nvPr>
        </p:nvGraphicFramePr>
        <p:xfrm>
          <a:off x="425161" y="1841500"/>
          <a:ext cx="8334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4" imgW="8331200" imgH="838200" progId="Equation.3">
                  <p:embed/>
                </p:oleObj>
              </mc:Choice>
              <mc:Fallback>
                <p:oleObj name="Equation" r:id="rId4" imgW="8331200" imgH="838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61" y="1841500"/>
                        <a:ext cx="8334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6">
            <a:extLst>
              <a:ext uri="{FF2B5EF4-FFF2-40B4-BE49-F238E27FC236}">
                <a16:creationId xmlns:a16="http://schemas.microsoft.com/office/drawing/2014/main" id="{A3C5C6E1-0E50-4D97-A4A5-A9B968D19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495809"/>
              </p:ext>
            </p:extLst>
          </p:nvPr>
        </p:nvGraphicFramePr>
        <p:xfrm>
          <a:off x="2057400" y="2858366"/>
          <a:ext cx="14382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6" imgW="1435100" imgH="279400" progId="Equation.3">
                  <p:embed/>
                </p:oleObj>
              </mc:Choice>
              <mc:Fallback>
                <p:oleObj name="Equation" r:id="rId6" imgW="1435100" imgH="279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58366"/>
                        <a:ext cx="14382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15">
            <a:extLst>
              <a:ext uri="{FF2B5EF4-FFF2-40B4-BE49-F238E27FC236}">
                <a16:creationId xmlns:a16="http://schemas.microsoft.com/office/drawing/2014/main" id="{A6437726-244C-481D-A935-E75C95298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8805"/>
              </p:ext>
            </p:extLst>
          </p:nvPr>
        </p:nvGraphicFramePr>
        <p:xfrm>
          <a:off x="333807" y="3689349"/>
          <a:ext cx="842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8" imgW="8420100" imgH="838200" progId="Equation.3">
                  <p:embed/>
                </p:oleObj>
              </mc:Choice>
              <mc:Fallback>
                <p:oleObj name="Equation" r:id="rId8" imgW="8420100" imgH="838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07" y="3689349"/>
                        <a:ext cx="8420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14">
            <a:extLst>
              <a:ext uri="{FF2B5EF4-FFF2-40B4-BE49-F238E27FC236}">
                <a16:creationId xmlns:a16="http://schemas.microsoft.com/office/drawing/2014/main" id="{4B79394C-C8D1-4D2F-9649-FA5ACF75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746938"/>
              </p:ext>
            </p:extLst>
          </p:nvPr>
        </p:nvGraphicFramePr>
        <p:xfrm>
          <a:off x="2095500" y="5082307"/>
          <a:ext cx="1400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0" imgW="1397000" imgH="279400" progId="Equation.3">
                  <p:embed/>
                </p:oleObj>
              </mc:Choice>
              <mc:Fallback>
                <p:oleObj name="Equation" r:id="rId10" imgW="1397000" imgH="279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5082307"/>
                        <a:ext cx="14001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Rectangle 2">
            <a:extLst>
              <a:ext uri="{FF2B5EF4-FFF2-40B4-BE49-F238E27FC236}">
                <a16:creationId xmlns:a16="http://schemas.microsoft.com/office/drawing/2014/main" id="{7E5F1F41-9E1A-4CEA-B418-62FFC580C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(cont)</a:t>
            </a:r>
          </a:p>
        </p:txBody>
      </p:sp>
      <p:graphicFrame>
        <p:nvGraphicFramePr>
          <p:cNvPr id="23554" name="Object 238">
            <a:extLst>
              <a:ext uri="{FF2B5EF4-FFF2-40B4-BE49-F238E27FC236}">
                <a16:creationId xmlns:a16="http://schemas.microsoft.com/office/drawing/2014/main" id="{9025D1C9-EB25-49D1-81D9-04F60AC42E0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84095"/>
              </p:ext>
            </p:extLst>
          </p:nvPr>
        </p:nvGraphicFramePr>
        <p:xfrm>
          <a:off x="2743200" y="15494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49400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4" name="Group 234">
            <a:extLst>
              <a:ext uri="{FF2B5EF4-FFF2-40B4-BE49-F238E27FC236}">
                <a16:creationId xmlns:a16="http://schemas.microsoft.com/office/drawing/2014/main" id="{95E5E49A-8F76-4CC7-AECF-940FFEDDDB2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225800"/>
            <a:ext cx="7537450" cy="1704975"/>
            <a:chOff x="432" y="1344"/>
            <a:chExt cx="4748" cy="1074"/>
          </a:xfrm>
        </p:grpSpPr>
        <p:sp>
          <p:nvSpPr>
            <p:cNvPr id="23568" name="Rectangle 226">
              <a:extLst>
                <a:ext uri="{FF2B5EF4-FFF2-40B4-BE49-F238E27FC236}">
                  <a16:creationId xmlns:a16="http://schemas.microsoft.com/office/drawing/2014/main" id="{284440C7-3142-4DBF-A025-F4FF8DFBC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92"/>
              <a:ext cx="231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1900"/>
                <a:t>The absolute relative true error,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23558" name="Object 227">
                  <a:extLst>
                    <a:ext uri="{FF2B5EF4-FFF2-40B4-BE49-F238E27FC236}">
                      <a16:creationId xmlns:a16="http://schemas.microsoft.com/office/drawing/2014/main" id="{0329F018-62BC-4D1F-B067-A1CBBD97D33E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736" y="1344"/>
                <a:ext cx="240" cy="25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3605" name="Equation" r:id="rId6" imgW="380835" imgH="406224" progId="Equation.3">
                        <p:embed/>
                      </p:oleObj>
                    </mc:Choice>
                    <mc:Fallback>
                      <p:oleObj name="Equation" r:id="rId6" imgW="380835" imgH="406224" progId="Equation.3">
                        <p:embed/>
                        <p:pic>
                          <p:nvPicPr>
                            <p:cNvPr id="0" name="Object 2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344"/>
                              <a:ext cx="240" cy="25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23558" name="Object 227">
                  <a:extLst>
                    <a:ext uri="{FF2B5EF4-FFF2-40B4-BE49-F238E27FC236}">
                      <a16:creationId xmlns:a16="http://schemas.microsoft.com/office/drawing/2014/main" id="{0329F018-62BC-4D1F-B067-A1CBBD97D33E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736" y="1344"/>
                <a:ext cx="240" cy="25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3605" name="Equation" r:id="rId6" imgW="380835" imgH="406224" progId="Equation.3">
                        <p:embed/>
                      </p:oleObj>
                    </mc:Choice>
                    <mc:Fallback>
                      <p:oleObj name="Equation" r:id="rId6" imgW="380835" imgH="406224" progId="Equation.3">
                        <p:embed/>
                        <p:pic>
                          <p:nvPicPr>
                            <p:cNvPr id="0" name="Object 2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344"/>
                              <a:ext cx="240" cy="25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23569" name="Rectangle 229">
              <a:extLst>
                <a:ext uri="{FF2B5EF4-FFF2-40B4-BE49-F238E27FC236}">
                  <a16:creationId xmlns:a16="http://schemas.microsoft.com/office/drawing/2014/main" id="{1A61C7CA-577C-4197-9704-B2A9B800A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92"/>
              <a:ext cx="225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sz="1900"/>
                <a:t>, is (Exact value = 11061.34m)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559" name="Object 231">
                  <a:extLst>
                    <a:ext uri="{FF2B5EF4-FFF2-40B4-BE49-F238E27FC236}">
                      <a16:creationId xmlns:a16="http://schemas.microsoft.com/office/drawing/2014/main" id="{92CE28A5-2B09-438B-96A1-622BB6B6186C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1920"/>
                  <a:ext cx="2706" cy="498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11061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34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11058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44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11061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34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23559" name="Object 231">
                  <a:extLst>
                    <a:ext uri="{FF2B5EF4-FFF2-40B4-BE49-F238E27FC236}">
                      <a16:creationId xmlns:a16="http://schemas.microsoft.com/office/drawing/2014/main" id="{92CE28A5-2B09-438B-96A1-622BB6B618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1920"/>
                  <a:ext cx="2706" cy="4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560" name="Object 230">
                  <a:extLst>
                    <a:ext uri="{FF2B5EF4-FFF2-40B4-BE49-F238E27FC236}">
                      <a16:creationId xmlns:a16="http://schemas.microsoft.com/office/drawing/2014/main" id="{54648592-1F0E-4C13-BA49-55F307829687}"/>
                    </a:ext>
                  </a:extLst>
                </p:cNvPr>
                <p:cNvSpPr txBox="1"/>
                <p:nvPr/>
              </p:nvSpPr>
              <p:spPr bwMode="auto">
                <a:xfrm>
                  <a:off x="3740" y="2007"/>
                  <a:ext cx="1440" cy="398"/>
                </a:xfrm>
                <a:prstGeom prst="rect">
                  <a:avLst/>
                </a:prstGeom>
                <a:noFill/>
                <a:ex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0262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3560" name="Object 230">
                  <a:extLst>
                    <a:ext uri="{FF2B5EF4-FFF2-40B4-BE49-F238E27FC236}">
                      <a16:creationId xmlns:a16="http://schemas.microsoft.com/office/drawing/2014/main" id="{54648592-1F0E-4C13-BA49-55F3078296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40" y="2007"/>
                  <a:ext cx="1440" cy="3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565" name="Text Box 235">
            <a:extLst>
              <a:ext uri="{FF2B5EF4-FFF2-40B4-BE49-F238E27FC236}">
                <a16:creationId xmlns:a16="http://schemas.microsoft.com/office/drawing/2014/main" id="{70CB8B8D-7C1C-4995-B824-C3946BC8E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244850"/>
            <a:ext cx="387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c)</a:t>
            </a:r>
          </a:p>
        </p:txBody>
      </p:sp>
      <p:sp>
        <p:nvSpPr>
          <p:cNvPr id="23566" name="Text Box 236">
            <a:extLst>
              <a:ext uri="{FF2B5EF4-FFF2-40B4-BE49-F238E27FC236}">
                <a16:creationId xmlns:a16="http://schemas.microsoft.com/office/drawing/2014/main" id="{685BEDB9-4CBA-4170-A212-1F4FA73B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49400"/>
            <a:ext cx="2838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The true error,         ,  is</a:t>
            </a:r>
          </a:p>
        </p:txBody>
      </p:sp>
      <p:sp>
        <p:nvSpPr>
          <p:cNvPr id="23567" name="Text Box 237">
            <a:extLst>
              <a:ext uri="{FF2B5EF4-FFF2-40B4-BE49-F238E27FC236}">
                <a16:creationId xmlns:a16="http://schemas.microsoft.com/office/drawing/2014/main" id="{927A0918-83C9-41F4-B2F7-A746A72E4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49400"/>
            <a:ext cx="409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1900"/>
              <a:t>b)</a:t>
            </a:r>
          </a:p>
        </p:txBody>
      </p:sp>
      <p:graphicFrame>
        <p:nvGraphicFramePr>
          <p:cNvPr id="23555" name="Object 242">
            <a:extLst>
              <a:ext uri="{FF2B5EF4-FFF2-40B4-BE49-F238E27FC236}">
                <a16:creationId xmlns:a16="http://schemas.microsoft.com/office/drawing/2014/main" id="{BB328BC4-1A80-40BD-86A1-8DF9EF487F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26322"/>
              </p:ext>
            </p:extLst>
          </p:nvPr>
        </p:nvGraphicFramePr>
        <p:xfrm>
          <a:off x="1447800" y="1930400"/>
          <a:ext cx="4495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10" imgW="2374900" imgH="228600" progId="Equation.3">
                  <p:embed/>
                </p:oleObj>
              </mc:Choice>
              <mc:Fallback>
                <p:oleObj name="Equation" r:id="rId10" imgW="2374900" imgH="228600" progId="Equation.3">
                  <p:embed/>
                  <p:pic>
                    <p:nvPicPr>
                      <p:cNvPr id="0" name="Object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0400"/>
                        <a:ext cx="4495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3556" name="Object 241">
                <a:extLst>
                  <a:ext uri="{FF2B5EF4-FFF2-40B4-BE49-F238E27FC236}">
                    <a16:creationId xmlns:a16="http://schemas.microsoft.com/office/drawing/2014/main" id="{82DD06FB-B76A-4254-8330-6EBDE4C57E5C}"/>
                  </a:ext>
                </a:extLst>
              </p:cNvPr>
              <p:cNvSpPr txBox="1"/>
              <p:nvPr/>
            </p:nvSpPr>
            <p:spPr bwMode="auto">
              <a:xfrm>
                <a:off x="1839913" y="2387600"/>
                <a:ext cx="3836987" cy="490538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11061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11058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556" name="Object 241">
                <a:extLst>
                  <a:ext uri="{FF2B5EF4-FFF2-40B4-BE49-F238E27FC236}">
                    <a16:creationId xmlns:a16="http://schemas.microsoft.com/office/drawing/2014/main" id="{82DD06FB-B76A-4254-8330-6EBDE4C57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9913" y="2387600"/>
                <a:ext cx="3836987" cy="4905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557" name="Object 240">
                <a:extLst>
                  <a:ext uri="{FF2B5EF4-FFF2-40B4-BE49-F238E27FC236}">
                    <a16:creationId xmlns:a16="http://schemas.microsoft.com/office/drawing/2014/main" id="{4D0A61AA-48B9-4024-A50F-629AE580D788}"/>
                  </a:ext>
                </a:extLst>
              </p:cNvPr>
              <p:cNvSpPr txBox="1"/>
              <p:nvPr/>
            </p:nvSpPr>
            <p:spPr bwMode="auto">
              <a:xfrm>
                <a:off x="5662613" y="2387600"/>
                <a:ext cx="2093912" cy="560388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9000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557" name="Object 240">
                <a:extLst>
                  <a:ext uri="{FF2B5EF4-FFF2-40B4-BE49-F238E27FC236}">
                    <a16:creationId xmlns:a16="http://schemas.microsoft.com/office/drawing/2014/main" id="{4D0A61AA-48B9-4024-A50F-629AE580D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2613" y="2387600"/>
                <a:ext cx="2093912" cy="5603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6">
            <a:extLst>
              <a:ext uri="{FF2B5EF4-FFF2-40B4-BE49-F238E27FC236}">
                <a16:creationId xmlns:a16="http://schemas.microsoft.com/office/drawing/2014/main" id="{7218C9FE-686F-4E83-B357-6157001AB1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7772400" cy="20574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Two-Point Gaussian Quadrature Rule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>
            <a:extLst>
              <a:ext uri="{FF2B5EF4-FFF2-40B4-BE49-F238E27FC236}">
                <a16:creationId xmlns:a16="http://schemas.microsoft.com/office/drawing/2014/main" id="{22E0FC6E-DD22-41F4-9DEC-B8DFED64E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458200" cy="8001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Basis of the Gaussian  Quadrature Rule</a:t>
            </a:r>
          </a:p>
        </p:txBody>
      </p:sp>
      <p:sp>
        <p:nvSpPr>
          <p:cNvPr id="2054" name="Rectangle 3">
            <a:extLst>
              <a:ext uri="{FF2B5EF4-FFF2-40B4-BE49-F238E27FC236}">
                <a16:creationId xmlns:a16="http://schemas.microsoft.com/office/drawing/2014/main" id="{D3FF6839-3856-46CD-B4C3-A921A9D8C66C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1143000"/>
            <a:ext cx="7772400" cy="1447800"/>
          </a:xfrm>
        </p:spPr>
        <p:txBody>
          <a:bodyPr>
            <a:normAutofit/>
          </a:bodyPr>
          <a:lstStyle/>
          <a:p>
            <a:pPr marL="55563" indent="0" algn="just">
              <a:buFont typeface="Wingdings" panose="05000000000000000000" pitchFamily="2" charset="2"/>
              <a:buNone/>
            </a:pPr>
            <a:r>
              <a:rPr lang="en-US" altLang="en-US" sz="2400" dirty="0"/>
              <a:t>Previously, the Trapezoidal Rule was developed by the method of undetermined coefficients.  The result of that development is summarized below. </a:t>
            </a:r>
          </a:p>
        </p:txBody>
      </p:sp>
      <p:graphicFrame>
        <p:nvGraphicFramePr>
          <p:cNvPr id="2050" name="Object 16">
            <a:extLst>
              <a:ext uri="{FF2B5EF4-FFF2-40B4-BE49-F238E27FC236}">
                <a16:creationId xmlns:a16="http://schemas.microsoft.com/office/drawing/2014/main" id="{8B345E13-9C78-4EB2-8934-DBC4BC929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128568"/>
              </p:ext>
            </p:extLst>
          </p:nvPr>
        </p:nvGraphicFramePr>
        <p:xfrm>
          <a:off x="1600200" y="2590800"/>
          <a:ext cx="5346700" cy="224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2120760" imgH="888840" progId="Equation.3">
                  <p:embed/>
                </p:oleObj>
              </mc:Choice>
              <mc:Fallback>
                <p:oleObj name="Equation" r:id="rId4" imgW="2120760" imgH="8888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5346700" cy="224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>
            <a:extLst>
              <a:ext uri="{FF2B5EF4-FFF2-40B4-BE49-F238E27FC236}">
                <a16:creationId xmlns:a16="http://schemas.microsoft.com/office/drawing/2014/main" id="{D93A8F04-0B6B-4FEE-8EED-02B926C06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Basis of the Gaussian  Quadrature Rule</a:t>
            </a:r>
          </a:p>
        </p:txBody>
      </p:sp>
      <p:sp>
        <p:nvSpPr>
          <p:cNvPr id="3079" name="Rectangle 24">
            <a:extLst>
              <a:ext uri="{FF2B5EF4-FFF2-40B4-BE49-F238E27FC236}">
                <a16:creationId xmlns:a16="http://schemas.microsoft.com/office/drawing/2014/main" id="{E27E5FFB-5765-4CCD-BE72-BDED4CBA1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576276"/>
            <a:ext cx="8191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dirty="0"/>
              <a:t>The two-point Gauss Quadrature Rule is an extension of the Trapezoidal Rule approximation where the arguments of the function are not predetermined as a and b  but as unknowns x</a:t>
            </a:r>
            <a:r>
              <a:rPr lang="en-US" altLang="en-US" baseline="-25000" dirty="0"/>
              <a:t>1</a:t>
            </a:r>
            <a:r>
              <a:rPr lang="en-US" altLang="en-US" dirty="0"/>
              <a:t> and x</a:t>
            </a:r>
            <a:r>
              <a:rPr lang="en-US" altLang="en-US" baseline="-25000" dirty="0"/>
              <a:t>2</a:t>
            </a:r>
            <a:r>
              <a:rPr lang="en-US" altLang="en-US" dirty="0"/>
              <a:t>.  In the two-point Gauss Quadrature Rule, the integral is approximated as</a:t>
            </a:r>
          </a:p>
        </p:txBody>
      </p:sp>
      <p:grpSp>
        <p:nvGrpSpPr>
          <p:cNvPr id="3080" name="Group 33">
            <a:extLst>
              <a:ext uri="{FF2B5EF4-FFF2-40B4-BE49-F238E27FC236}">
                <a16:creationId xmlns:a16="http://schemas.microsoft.com/office/drawing/2014/main" id="{FDEDA372-7737-4A6D-AA19-A3EBC6EF1961}"/>
              </a:ext>
            </a:extLst>
          </p:cNvPr>
          <p:cNvGrpSpPr>
            <a:grpSpLocks/>
          </p:cNvGrpSpPr>
          <p:nvPr/>
        </p:nvGrpSpPr>
        <p:grpSpPr bwMode="auto">
          <a:xfrm>
            <a:off x="1732799" y="3823853"/>
            <a:ext cx="5716501" cy="1219200"/>
            <a:chOff x="960" y="2832"/>
            <a:chExt cx="2857" cy="498"/>
          </a:xfrm>
        </p:grpSpPr>
        <p:graphicFrame>
          <p:nvGraphicFramePr>
            <p:cNvPr id="3074" name="Object 29">
              <a:extLst>
                <a:ext uri="{FF2B5EF4-FFF2-40B4-BE49-F238E27FC236}">
                  <a16:creationId xmlns:a16="http://schemas.microsoft.com/office/drawing/2014/main" id="{55E980D0-0B81-418B-B05D-1AC59432E1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7951215"/>
                </p:ext>
              </p:extLst>
            </p:nvPr>
          </p:nvGraphicFramePr>
          <p:xfrm>
            <a:off x="960" y="2832"/>
            <a:ext cx="1104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4" imgW="1600200" imgH="787400" progId="Equation.3">
                    <p:embed/>
                  </p:oleObj>
                </mc:Choice>
                <mc:Fallback>
                  <p:oleObj name="Equation" r:id="rId4" imgW="1600200" imgH="7874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832"/>
                          <a:ext cx="1104" cy="4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1">
              <a:extLst>
                <a:ext uri="{FF2B5EF4-FFF2-40B4-BE49-F238E27FC236}">
                  <a16:creationId xmlns:a16="http://schemas.microsoft.com/office/drawing/2014/main" id="{6B81BFDE-4D0E-4664-80D3-7F2FE98F65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53345"/>
                </p:ext>
              </p:extLst>
            </p:nvPr>
          </p:nvGraphicFramePr>
          <p:xfrm>
            <a:off x="2179" y="2919"/>
            <a:ext cx="1638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6" imgW="2603500" imgH="368300" progId="Equation.3">
                    <p:embed/>
                  </p:oleObj>
                </mc:Choice>
                <mc:Fallback>
                  <p:oleObj name="Equation" r:id="rId6" imgW="2603500" imgH="3683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9" y="2919"/>
                          <a:ext cx="1638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>
            <a:extLst>
              <a:ext uri="{FF2B5EF4-FFF2-40B4-BE49-F238E27FC236}">
                <a16:creationId xmlns:a16="http://schemas.microsoft.com/office/drawing/2014/main" id="{8F3953EE-2B30-4466-8B37-8BEDD3FA8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199" y="187325"/>
            <a:ext cx="8991601" cy="803275"/>
          </a:xfrm>
        </p:spPr>
        <p:txBody>
          <a:bodyPr/>
          <a:lstStyle/>
          <a:p>
            <a:r>
              <a:rPr lang="en-US" altLang="en-US" sz="4000" dirty="0"/>
              <a:t>Basis of the Gaussian  Quadrature Rule</a:t>
            </a:r>
          </a:p>
        </p:txBody>
      </p:sp>
      <p:sp>
        <p:nvSpPr>
          <p:cNvPr id="4105" name="Text Box 4">
            <a:extLst>
              <a:ext uri="{FF2B5EF4-FFF2-40B4-BE49-F238E27FC236}">
                <a16:creationId xmlns:a16="http://schemas.microsoft.com/office/drawing/2014/main" id="{630907C5-7214-4512-9560-A2EE36E72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30" y="1073149"/>
            <a:ext cx="83395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/>
              <a:t>The four unknowns x</a:t>
            </a:r>
            <a:r>
              <a:rPr lang="en-US" altLang="en-US" baseline="-25000" dirty="0"/>
              <a:t>1</a:t>
            </a:r>
            <a:r>
              <a:rPr lang="en-US" altLang="en-US" dirty="0"/>
              <a:t>, x</a:t>
            </a:r>
            <a:r>
              <a:rPr lang="en-US" altLang="en-US" baseline="-25000" dirty="0"/>
              <a:t>2</a:t>
            </a:r>
            <a:r>
              <a:rPr lang="en-US" altLang="en-US" dirty="0"/>
              <a:t>, c</a:t>
            </a:r>
            <a:r>
              <a:rPr lang="en-US" altLang="en-US" baseline="-25000" dirty="0"/>
              <a:t>1</a:t>
            </a:r>
            <a:r>
              <a:rPr lang="en-US" altLang="en-US" dirty="0"/>
              <a:t> and c</a:t>
            </a:r>
            <a:r>
              <a:rPr lang="en-US" altLang="en-US" baseline="-25000" dirty="0"/>
              <a:t>2</a:t>
            </a:r>
            <a:r>
              <a:rPr lang="en-US" altLang="en-US" dirty="0"/>
              <a:t>  are found by assuming that the formula gives exact results for integrating a general third order polynomial, </a:t>
            </a:r>
          </a:p>
        </p:txBody>
      </p:sp>
      <p:graphicFrame>
        <p:nvGraphicFramePr>
          <p:cNvPr id="4098" name="Object 5">
            <a:extLst>
              <a:ext uri="{FF2B5EF4-FFF2-40B4-BE49-F238E27FC236}">
                <a16:creationId xmlns:a16="http://schemas.microsoft.com/office/drawing/2014/main" id="{0BE8363B-D0D2-461E-B83A-7D554AF9C9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629083"/>
              </p:ext>
            </p:extLst>
          </p:nvPr>
        </p:nvGraphicFramePr>
        <p:xfrm>
          <a:off x="1676400" y="2257691"/>
          <a:ext cx="6321210" cy="745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4" imgW="3632040" imgH="431640" progId="Equation.3">
                  <p:embed/>
                </p:oleObj>
              </mc:Choice>
              <mc:Fallback>
                <p:oleObj name="Equation" r:id="rId4" imgW="36320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57691"/>
                        <a:ext cx="6321210" cy="745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7">
            <a:extLst>
              <a:ext uri="{FF2B5EF4-FFF2-40B4-BE49-F238E27FC236}">
                <a16:creationId xmlns:a16="http://schemas.microsoft.com/office/drawing/2014/main" id="{ABE1AE62-53CB-4D2F-AC09-67EBF3C7E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953" y="2895600"/>
            <a:ext cx="923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Hence </a:t>
            </a:r>
          </a:p>
        </p:txBody>
      </p:sp>
      <p:graphicFrame>
        <p:nvGraphicFramePr>
          <p:cNvPr id="4099" name="Object 10">
            <a:extLst>
              <a:ext uri="{FF2B5EF4-FFF2-40B4-BE49-F238E27FC236}">
                <a16:creationId xmlns:a16="http://schemas.microsoft.com/office/drawing/2014/main" id="{780D1DCD-6BE2-4CC1-B6D0-B758CA75BB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733800"/>
          <a:ext cx="47910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6" imgW="4787900" imgH="787400" progId="Equation.3">
                  <p:embed/>
                </p:oleObj>
              </mc:Choice>
              <mc:Fallback>
                <p:oleObj name="Equation" r:id="rId6" imgW="4787900" imgH="787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47910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9">
            <a:extLst>
              <a:ext uri="{FF2B5EF4-FFF2-40B4-BE49-F238E27FC236}">
                <a16:creationId xmlns:a16="http://schemas.microsoft.com/office/drawing/2014/main" id="{7A8410E3-E4B9-489F-910A-9DD507E713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4495800"/>
          <a:ext cx="39243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8" imgW="3924300" imgH="965200" progId="Equation.3">
                  <p:embed/>
                </p:oleObj>
              </mc:Choice>
              <mc:Fallback>
                <p:oleObj name="Equation" r:id="rId8" imgW="3924300" imgH="965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39243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>
            <a:extLst>
              <a:ext uri="{FF2B5EF4-FFF2-40B4-BE49-F238E27FC236}">
                <a16:creationId xmlns:a16="http://schemas.microsoft.com/office/drawing/2014/main" id="{5D042143-9482-4068-9390-5548DC6DC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562600"/>
          <a:ext cx="67341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0" imgW="6731000" imgH="889000" progId="Equation.3">
                  <p:embed/>
                </p:oleObj>
              </mc:Choice>
              <mc:Fallback>
                <p:oleObj name="Equation" r:id="rId10" imgW="6731000" imgH="889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62600"/>
                        <a:ext cx="67341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>
            <a:extLst>
              <a:ext uri="{FF2B5EF4-FFF2-40B4-BE49-F238E27FC236}">
                <a16:creationId xmlns:a16="http://schemas.microsoft.com/office/drawing/2014/main" id="{7DF13298-E04E-41D7-8008-75ED930A1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8" y="266700"/>
            <a:ext cx="8991602" cy="790575"/>
          </a:xfrm>
        </p:spPr>
        <p:txBody>
          <a:bodyPr/>
          <a:lstStyle/>
          <a:p>
            <a:r>
              <a:rPr lang="en-US" altLang="en-US" sz="4000" dirty="0"/>
              <a:t>Basis of the Gaussian Quadrature Rule</a:t>
            </a:r>
          </a:p>
        </p:txBody>
      </p:sp>
      <p:sp>
        <p:nvSpPr>
          <p:cNvPr id="5129" name="Text Box 89">
            <a:extLst>
              <a:ext uri="{FF2B5EF4-FFF2-40B4-BE49-F238E27FC236}">
                <a16:creationId xmlns:a16="http://schemas.microsoft.com/office/drawing/2014/main" id="{87F080C0-185A-43CB-80EA-E8E5498A5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36939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900" dirty="0"/>
              <a:t>It follows that </a:t>
            </a:r>
          </a:p>
        </p:txBody>
      </p:sp>
      <p:graphicFrame>
        <p:nvGraphicFramePr>
          <p:cNvPr id="5122" name="Object 90">
            <a:extLst>
              <a:ext uri="{FF2B5EF4-FFF2-40B4-BE49-F238E27FC236}">
                <a16:creationId xmlns:a16="http://schemas.microsoft.com/office/drawing/2014/main" id="{8077DB9E-5740-4B1A-93DE-5453772F49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075515"/>
              </p:ext>
            </p:extLst>
          </p:nvPr>
        </p:nvGraphicFramePr>
        <p:xfrm>
          <a:off x="261937" y="1552575"/>
          <a:ext cx="86201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8623300" imgH="787400" progId="Equation.3">
                  <p:embed/>
                </p:oleObj>
              </mc:Choice>
              <mc:Fallback>
                <p:oleObj name="Equation" r:id="rId4" imgW="8623300" imgH="7874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" y="1552575"/>
                        <a:ext cx="86201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92">
            <a:extLst>
              <a:ext uri="{FF2B5EF4-FFF2-40B4-BE49-F238E27FC236}">
                <a16:creationId xmlns:a16="http://schemas.microsoft.com/office/drawing/2014/main" id="{B5ADFF17-8EA4-453E-BB94-7E2682FE2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" y="2409825"/>
            <a:ext cx="645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Equating Equations the two previous two expressions yield</a:t>
            </a:r>
          </a:p>
        </p:txBody>
      </p:sp>
      <p:graphicFrame>
        <p:nvGraphicFramePr>
          <p:cNvPr id="5123" name="Object 95">
            <a:extLst>
              <a:ext uri="{FF2B5EF4-FFF2-40B4-BE49-F238E27FC236}">
                <a16:creationId xmlns:a16="http://schemas.microsoft.com/office/drawing/2014/main" id="{C94C0E98-BC5C-4EF4-80C8-44E233F8D3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229459"/>
              </p:ext>
            </p:extLst>
          </p:nvPr>
        </p:nvGraphicFramePr>
        <p:xfrm>
          <a:off x="533400" y="3202133"/>
          <a:ext cx="64865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6" imgW="6489700" imgH="889000" progId="Equation.3">
                  <p:embed/>
                </p:oleObj>
              </mc:Choice>
              <mc:Fallback>
                <p:oleObj name="Equation" r:id="rId6" imgW="6489700" imgH="88900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2133"/>
                        <a:ext cx="64865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4">
            <a:extLst>
              <a:ext uri="{FF2B5EF4-FFF2-40B4-BE49-F238E27FC236}">
                <a16:creationId xmlns:a16="http://schemas.microsoft.com/office/drawing/2014/main" id="{3B9785B8-7FA8-4B72-AAB7-19A3E14056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28568"/>
              </p:ext>
            </p:extLst>
          </p:nvPr>
        </p:nvGraphicFramePr>
        <p:xfrm>
          <a:off x="533400" y="4286250"/>
          <a:ext cx="7458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8" imgW="7454900" imgH="444500" progId="Equation.3">
                  <p:embed/>
                </p:oleObj>
              </mc:Choice>
              <mc:Fallback>
                <p:oleObj name="Equation" r:id="rId8" imgW="7454900" imgH="44450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86250"/>
                        <a:ext cx="74580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93">
            <a:extLst>
              <a:ext uri="{FF2B5EF4-FFF2-40B4-BE49-F238E27FC236}">
                <a16:creationId xmlns:a16="http://schemas.microsoft.com/office/drawing/2014/main" id="{41EEB2AB-0EA4-4284-95EE-976ECDA3A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93529"/>
              </p:ext>
            </p:extLst>
          </p:nvPr>
        </p:nvGraphicFramePr>
        <p:xfrm>
          <a:off x="533400" y="5081587"/>
          <a:ext cx="82391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10" imgW="8242300" imgH="444500" progId="Equation.3">
                  <p:embed/>
                </p:oleObj>
              </mc:Choice>
              <mc:Fallback>
                <p:oleObj name="Equation" r:id="rId10" imgW="8242300" imgH="4445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81587"/>
                        <a:ext cx="82391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>
            <a:extLst>
              <a:ext uri="{FF2B5EF4-FFF2-40B4-BE49-F238E27FC236}">
                <a16:creationId xmlns:a16="http://schemas.microsoft.com/office/drawing/2014/main" id="{AE6631D1-5113-4913-9293-94EBC4D1C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13749"/>
            <a:ext cx="8334375" cy="771525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Basis of the Gaussian  Quadrature Rule</a:t>
            </a:r>
          </a:p>
        </p:txBody>
      </p:sp>
      <p:sp>
        <p:nvSpPr>
          <p:cNvPr id="6153" name="Rectangle 16">
            <a:extLst>
              <a:ext uri="{FF2B5EF4-FFF2-40B4-BE49-F238E27FC236}">
                <a16:creationId xmlns:a16="http://schemas.microsoft.com/office/drawing/2014/main" id="{6F1B636F-6E42-43B9-A8C3-34D83CC33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1528587"/>
            <a:ext cx="637222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Since the constants a</a:t>
            </a:r>
            <a:r>
              <a:rPr lang="en-US" altLang="en-US" sz="1900" baseline="-25000" dirty="0"/>
              <a:t>0</a:t>
            </a:r>
            <a:r>
              <a:rPr lang="en-US" altLang="en-US" sz="1900" dirty="0"/>
              <a:t>, a</a:t>
            </a:r>
            <a:r>
              <a:rPr lang="en-US" altLang="en-US" sz="1900" baseline="-25000" dirty="0"/>
              <a:t>1</a:t>
            </a:r>
            <a:r>
              <a:rPr lang="en-US" altLang="en-US" sz="1900" dirty="0"/>
              <a:t>, a</a:t>
            </a:r>
            <a:r>
              <a:rPr lang="en-US" altLang="en-US" sz="1900" baseline="-25000" dirty="0"/>
              <a:t>2</a:t>
            </a:r>
            <a:r>
              <a:rPr lang="en-US" altLang="en-US" sz="1900" dirty="0"/>
              <a:t>, a</a:t>
            </a:r>
            <a:r>
              <a:rPr lang="en-US" altLang="en-US" sz="1900" baseline="-25000" dirty="0"/>
              <a:t>3</a:t>
            </a:r>
            <a:r>
              <a:rPr lang="en-US" altLang="en-US" sz="1900" dirty="0"/>
              <a:t> are arbitrary  </a:t>
            </a:r>
          </a:p>
        </p:txBody>
      </p:sp>
      <p:graphicFrame>
        <p:nvGraphicFramePr>
          <p:cNvPr id="6146" name="Object 20">
            <a:extLst>
              <a:ext uri="{FF2B5EF4-FFF2-40B4-BE49-F238E27FC236}">
                <a16:creationId xmlns:a16="http://schemas.microsoft.com/office/drawing/2014/main" id="{AD715A1C-DEF5-4635-8C13-2FFE5C4BA5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505200"/>
          <a:ext cx="1704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4" imgW="1701800" imgH="368300" progId="Equation.3">
                  <p:embed/>
                </p:oleObj>
              </mc:Choice>
              <mc:Fallback>
                <p:oleObj name="Equation" r:id="rId4" imgW="1701800" imgH="368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17049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9">
            <a:extLst>
              <a:ext uri="{FF2B5EF4-FFF2-40B4-BE49-F238E27FC236}">
                <a16:creationId xmlns:a16="http://schemas.microsoft.com/office/drawing/2014/main" id="{DCE0D927-1683-440D-A81C-0BEAB8B646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200400"/>
          <a:ext cx="25431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6" imgW="2540000" imgH="774700" progId="Equation.3">
                  <p:embed/>
                </p:oleObj>
              </mc:Choice>
              <mc:Fallback>
                <p:oleObj name="Equation" r:id="rId6" imgW="2540000" imgH="774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25431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8">
            <a:extLst>
              <a:ext uri="{FF2B5EF4-FFF2-40B4-BE49-F238E27FC236}">
                <a16:creationId xmlns:a16="http://schemas.microsoft.com/office/drawing/2014/main" id="{77EA8935-48D8-4B34-8343-CB78388C89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4419600"/>
          <a:ext cx="2752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8" imgW="2755900" imgH="787400" progId="Equation.3">
                  <p:embed/>
                </p:oleObj>
              </mc:Choice>
              <mc:Fallback>
                <p:oleObj name="Equation" r:id="rId8" imgW="2755900" imgH="787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27527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7">
            <a:extLst>
              <a:ext uri="{FF2B5EF4-FFF2-40B4-BE49-F238E27FC236}">
                <a16:creationId xmlns:a16="http://schemas.microsoft.com/office/drawing/2014/main" id="{EC1E3F22-26B9-44B3-A0DA-A4FD0371E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495800"/>
          <a:ext cx="27908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0" imgW="2794000" imgH="774700" progId="Equation.3">
                  <p:embed/>
                </p:oleObj>
              </mc:Choice>
              <mc:Fallback>
                <p:oleObj name="Equation" r:id="rId10" imgW="2794000" imgH="774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27908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>
            <a:extLst>
              <a:ext uri="{FF2B5EF4-FFF2-40B4-BE49-F238E27FC236}">
                <a16:creationId xmlns:a16="http://schemas.microsoft.com/office/drawing/2014/main" id="{04DEEAA7-ED83-4397-B940-9286803DD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8143" y="434975"/>
            <a:ext cx="6347713" cy="669925"/>
          </a:xfrm>
        </p:spPr>
        <p:txBody>
          <a:bodyPr/>
          <a:lstStyle/>
          <a:p>
            <a:pPr algn="ctr"/>
            <a:r>
              <a:rPr lang="en-US" altLang="en-US" dirty="0"/>
              <a:t>Basis of Gauss Quadrature</a:t>
            </a:r>
          </a:p>
        </p:txBody>
      </p:sp>
      <p:sp>
        <p:nvSpPr>
          <p:cNvPr id="7177" name="Rectangle 78">
            <a:extLst>
              <a:ext uri="{FF2B5EF4-FFF2-40B4-BE49-F238E27FC236}">
                <a16:creationId xmlns:a16="http://schemas.microsoft.com/office/drawing/2014/main" id="{E2D3530C-2CB7-4873-98B3-CF15C0DFD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217" y="1503362"/>
            <a:ext cx="6781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n-US" sz="1900" dirty="0"/>
              <a:t>The previous four simultaneous nonlinear Equations have only one acceptable solution,</a:t>
            </a:r>
          </a:p>
        </p:txBody>
      </p:sp>
      <p:graphicFrame>
        <p:nvGraphicFramePr>
          <p:cNvPr id="7170" name="Object 82">
            <a:extLst>
              <a:ext uri="{FF2B5EF4-FFF2-40B4-BE49-F238E27FC236}">
                <a16:creationId xmlns:a16="http://schemas.microsoft.com/office/drawing/2014/main" id="{D1C14A2D-0C8E-4788-91DC-78E569D5AA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5105400"/>
          <a:ext cx="11906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4" imgW="1193800" imgH="723900" progId="Equation.3">
                  <p:embed/>
                </p:oleObj>
              </mc:Choice>
              <mc:Fallback>
                <p:oleObj name="Equation" r:id="rId4" imgW="1193800" imgH="7239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11906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1">
            <a:extLst>
              <a:ext uri="{FF2B5EF4-FFF2-40B4-BE49-F238E27FC236}">
                <a16:creationId xmlns:a16="http://schemas.microsoft.com/office/drawing/2014/main" id="{F964257D-51C2-4BB6-A4C6-B9FC5C0C5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5029200"/>
          <a:ext cx="12287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6" imgW="1231366" imgH="723586" progId="Equation.3">
                  <p:embed/>
                </p:oleObj>
              </mc:Choice>
              <mc:Fallback>
                <p:oleObj name="Equation" r:id="rId6" imgW="1231366" imgH="723586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029200"/>
                        <a:ext cx="12287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0">
            <a:extLst>
              <a:ext uri="{FF2B5EF4-FFF2-40B4-BE49-F238E27FC236}">
                <a16:creationId xmlns:a16="http://schemas.microsoft.com/office/drawing/2014/main" id="{EEF9831F-241A-4927-B77C-271A71EEBF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3581400"/>
          <a:ext cx="33147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8" imgW="3314700" imgH="787400" progId="Equation.3">
                  <p:embed/>
                </p:oleObj>
              </mc:Choice>
              <mc:Fallback>
                <p:oleObj name="Equation" r:id="rId8" imgW="3314700" imgH="78740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33147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79">
            <a:extLst>
              <a:ext uri="{FF2B5EF4-FFF2-40B4-BE49-F238E27FC236}">
                <a16:creationId xmlns:a16="http://schemas.microsoft.com/office/drawing/2014/main" id="{3EE81701-AB1D-4ED2-9771-FF26C4E8D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3505200"/>
          <a:ext cx="31242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0" imgW="3124200" imgH="787400" progId="Equation.3">
                  <p:embed/>
                </p:oleObj>
              </mc:Choice>
              <mc:Fallback>
                <p:oleObj name="Equation" r:id="rId10" imgW="3124200" imgH="7874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31242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2278</TotalTime>
  <Words>847</Words>
  <Application>Microsoft Office PowerPoint</Application>
  <PresentationFormat>On-screen Show (4:3)</PresentationFormat>
  <Paragraphs>177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Cambria Math</vt:lpstr>
      <vt:lpstr>Tahoma</vt:lpstr>
      <vt:lpstr>Times New Roman</vt:lpstr>
      <vt:lpstr>Trebuchet MS</vt:lpstr>
      <vt:lpstr>Trebuchet MS (Headings)</vt:lpstr>
      <vt:lpstr>Wingdings</vt:lpstr>
      <vt:lpstr>Wingdings 3</vt:lpstr>
      <vt:lpstr>1_Blends</vt:lpstr>
      <vt:lpstr>Blends</vt:lpstr>
      <vt:lpstr>Facet</vt:lpstr>
      <vt:lpstr>Equation</vt:lpstr>
      <vt:lpstr>Numerical Computation and Optimization</vt:lpstr>
      <vt:lpstr>What is Integration?</vt:lpstr>
      <vt:lpstr>PowerPoint Presentation</vt:lpstr>
      <vt:lpstr>Basis of the Gaussian  Quadrature Rule</vt:lpstr>
      <vt:lpstr>Basis of the Gaussian  Quadrature Rule</vt:lpstr>
      <vt:lpstr>Basis of the Gaussian  Quadrature Rule</vt:lpstr>
      <vt:lpstr>Basis of the Gaussian Quadrature Rule</vt:lpstr>
      <vt:lpstr>Basis of the Gaussian  Quadrature Rule</vt:lpstr>
      <vt:lpstr>Basis of Gauss Quadrature</vt:lpstr>
      <vt:lpstr>Basis of Gauss Quadrature</vt:lpstr>
      <vt:lpstr>PowerPoint Presentation</vt:lpstr>
      <vt:lpstr>Higher Point Gaussian Quadrature Formulas</vt:lpstr>
      <vt:lpstr>Arguments and Weighing Factors  for n-point Gauss Quadrature Formulas</vt:lpstr>
      <vt:lpstr>Arguments and Weighing Factors  for n-point Gauss Quadrature Formulas</vt:lpstr>
      <vt:lpstr>Arguments and Weighing Factors  for n-point Gauss Quadrature Formulas</vt:lpstr>
      <vt:lpstr>Arguments and Weighing Factors  for n-point Gauss Quadrature Formulas</vt:lpstr>
      <vt:lpstr>Example 1</vt:lpstr>
      <vt:lpstr>Solution</vt:lpstr>
      <vt:lpstr>Solution</vt:lpstr>
      <vt:lpstr>Basis of the Gaussian  Quadrature Rule</vt:lpstr>
      <vt:lpstr>Solution</vt:lpstr>
      <vt:lpstr>Example 2</vt:lpstr>
      <vt:lpstr>Solution</vt:lpstr>
      <vt:lpstr>Solution (cont)</vt:lpstr>
      <vt:lpstr>Solution (cont.)</vt:lpstr>
      <vt:lpstr>Solution (cont)</vt:lpstr>
      <vt:lpstr>Solution (cont)</vt:lpstr>
    </vt:vector>
  </TitlesOfParts>
  <Company>Holistic Numerical Methods Institute</Company>
  <LinksUpToDate>false</LinksUpToDate>
  <SharedDoc>false</SharedDoc>
  <HyperlinkBase>http://numericalmethods.eng.usf.edu/mws/gen/07int/mws_gen_int_ppt_gaussquadrature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 Quadrature Rule of Integration</dc:title>
  <dc:subject>Integration</dc:subject>
  <dc:creator>Autar Kaw, Charlie Barker</dc:creator>
  <cp:keywords>Power Point Gauss Quadrature</cp:keywords>
  <dc:description>A power point presentation describing Gauss Quadrature Rule of Integration</dc:description>
  <cp:lastModifiedBy>Ahmed Abid</cp:lastModifiedBy>
  <cp:revision>137</cp:revision>
  <cp:lastPrinted>1999-03-26T19:03:37Z</cp:lastPrinted>
  <dcterms:created xsi:type="dcterms:W3CDTF">1998-11-18T16:33:10Z</dcterms:created>
  <dcterms:modified xsi:type="dcterms:W3CDTF">2018-10-23T19:06:44Z</dcterms:modified>
  <cp:category>General Engineering</cp:category>
</cp:coreProperties>
</file>